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4" r:id="rId2"/>
    <p:sldMasterId id="2147483678" r:id="rId3"/>
  </p:sldMasterIdLst>
  <p:notesMasterIdLst>
    <p:notesMasterId r:id="rId76"/>
  </p:notesMasterIdLst>
  <p:handoutMasterIdLst>
    <p:handoutMasterId r:id="rId77"/>
  </p:handoutMasterIdLst>
  <p:sldIdLst>
    <p:sldId id="453" r:id="rId4"/>
    <p:sldId id="346" r:id="rId5"/>
    <p:sldId id="430" r:id="rId6"/>
    <p:sldId id="433" r:id="rId7"/>
    <p:sldId id="434" r:id="rId8"/>
    <p:sldId id="456" r:id="rId9"/>
    <p:sldId id="457" r:id="rId10"/>
    <p:sldId id="458" r:id="rId11"/>
    <p:sldId id="436" r:id="rId12"/>
    <p:sldId id="435" r:id="rId13"/>
    <p:sldId id="437" r:id="rId14"/>
    <p:sldId id="454" r:id="rId15"/>
    <p:sldId id="443" r:id="rId16"/>
    <p:sldId id="459" r:id="rId17"/>
    <p:sldId id="460" r:id="rId18"/>
    <p:sldId id="441" r:id="rId19"/>
    <p:sldId id="338" r:id="rId20"/>
    <p:sldId id="438" r:id="rId21"/>
    <p:sldId id="439" r:id="rId22"/>
    <p:sldId id="452" r:id="rId23"/>
    <p:sldId id="461" r:id="rId24"/>
    <p:sldId id="349" r:id="rId25"/>
    <p:sldId id="348" r:id="rId26"/>
    <p:sldId id="339" r:id="rId27"/>
    <p:sldId id="353" r:id="rId28"/>
    <p:sldId id="492" r:id="rId29"/>
    <p:sldId id="355" r:id="rId30"/>
    <p:sldId id="354" r:id="rId31"/>
    <p:sldId id="356" r:id="rId32"/>
    <p:sldId id="358" r:id="rId33"/>
    <p:sldId id="359" r:id="rId34"/>
    <p:sldId id="451" r:id="rId35"/>
    <p:sldId id="425" r:id="rId36"/>
    <p:sldId id="334" r:id="rId37"/>
    <p:sldId id="357" r:id="rId38"/>
    <p:sldId id="360" r:id="rId39"/>
    <p:sldId id="361" r:id="rId40"/>
    <p:sldId id="426" r:id="rId41"/>
    <p:sldId id="427" r:id="rId42"/>
    <p:sldId id="270" r:id="rId43"/>
    <p:sldId id="351" r:id="rId44"/>
    <p:sldId id="350" r:id="rId45"/>
    <p:sldId id="272" r:id="rId46"/>
    <p:sldId id="367" r:id="rId47"/>
    <p:sldId id="362" r:id="rId48"/>
    <p:sldId id="352" r:id="rId49"/>
    <p:sldId id="370" r:id="rId50"/>
    <p:sldId id="363" r:id="rId51"/>
    <p:sldId id="368" r:id="rId52"/>
    <p:sldId id="369" r:id="rId53"/>
    <p:sldId id="372" r:id="rId54"/>
    <p:sldId id="366" r:id="rId55"/>
    <p:sldId id="315" r:id="rId56"/>
    <p:sldId id="416" r:id="rId57"/>
    <p:sldId id="486" r:id="rId58"/>
    <p:sldId id="487" r:id="rId59"/>
    <p:sldId id="491" r:id="rId60"/>
    <p:sldId id="376" r:id="rId61"/>
    <p:sldId id="377" r:id="rId62"/>
    <p:sldId id="380" r:id="rId63"/>
    <p:sldId id="381" r:id="rId64"/>
    <p:sldId id="488" r:id="rId65"/>
    <p:sldId id="489" r:id="rId66"/>
    <p:sldId id="481" r:id="rId67"/>
    <p:sldId id="482" r:id="rId68"/>
    <p:sldId id="446" r:id="rId69"/>
    <p:sldId id="445" r:id="rId70"/>
    <p:sldId id="449" r:id="rId71"/>
    <p:sldId id="447" r:id="rId72"/>
    <p:sldId id="448" r:id="rId73"/>
    <p:sldId id="490" r:id="rId74"/>
    <p:sldId id="418" r:id="rId75"/>
  </p:sldIdLst>
  <p:sldSz cx="9144000" cy="5143500" type="screen16x9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3300"/>
    <a:srgbClr val="E6E6E6"/>
    <a:srgbClr val="F07624"/>
    <a:srgbClr val="1ED4DE"/>
    <a:srgbClr val="E62949"/>
    <a:srgbClr val="F4BD2D"/>
    <a:srgbClr val="1C7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93894" autoAdjust="0"/>
  </p:normalViewPr>
  <p:slideViewPr>
    <p:cSldViewPr showGuides="1">
      <p:cViewPr varScale="1">
        <p:scale>
          <a:sx n="100" d="100"/>
          <a:sy n="100" d="100"/>
        </p:scale>
        <p:origin x="954" y="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512"/>
    </p:cViewPr>
  </p:sorter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7376" tIns="48689" rIns="97376" bIns="48689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7376" tIns="48689" rIns="97376" bIns="48689" rtlCol="0"/>
          <a:lstStyle>
            <a:lvl1pPr algn="r">
              <a:defRPr sz="1300"/>
            </a:lvl1pPr>
          </a:lstStyle>
          <a:p>
            <a:fld id="{69452B2B-0BBC-4845-BD5C-6186374697E3}" type="datetimeFigureOut">
              <a:rPr lang="ko-KR" altLang="en-US" smtClean="0"/>
              <a:t>2025-10-27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7376" tIns="48689" rIns="97376" bIns="48689" rtlCol="0" anchor="b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7376" tIns="48689" rIns="97376" bIns="48689" rtlCol="0" anchor="b"/>
          <a:lstStyle>
            <a:lvl1pPr algn="r">
              <a:defRPr sz="1300"/>
            </a:lvl1pPr>
          </a:lstStyle>
          <a:p>
            <a:fld id="{242153E3-D943-4A51-8AD5-41FA50EBC5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7376" tIns="48689" rIns="97376" bIns="4868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7376" tIns="48689" rIns="97376" bIns="48689" rtlCol="0"/>
          <a:lstStyle>
            <a:lvl1pPr algn="r">
              <a:defRPr sz="1300"/>
            </a:lvl1pPr>
          </a:lstStyle>
          <a:p>
            <a:fld id="{62D72306-C2AC-4060-A41A-5EC43AA07E5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76" tIns="48689" rIns="97376" bIns="486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7376" tIns="48689" rIns="97376" bIns="486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8134"/>
          </a:xfrm>
          <a:prstGeom prst="rect">
            <a:avLst/>
          </a:prstGeom>
        </p:spPr>
        <p:txBody>
          <a:bodyPr vert="horz" lIns="97376" tIns="48689" rIns="97376" bIns="4868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8134"/>
          </a:xfrm>
          <a:prstGeom prst="rect">
            <a:avLst/>
          </a:prstGeom>
        </p:spPr>
        <p:txBody>
          <a:bodyPr vert="horz" lIns="97376" tIns="48689" rIns="97376" bIns="48689" rtlCol="0" anchor="b"/>
          <a:lstStyle>
            <a:lvl1pPr algn="r">
              <a:defRPr sz="1300"/>
            </a:lvl1pPr>
          </a:lstStyle>
          <a:p>
            <a:fld id="{F0B14ACE-436C-4FA9-A91A-AC77C532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0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14ACE-436C-4FA9-A91A-AC77C53201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6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14ACE-436C-4FA9-A91A-AC77C53201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7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14ACE-436C-4FA9-A91A-AC77C53201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4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eba1a568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0563"/>
            <a:ext cx="61341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eba1a568b6_0_0:notes"/>
          <p:cNvSpPr txBox="1">
            <a:spLocks noGrp="1"/>
          </p:cNvSpPr>
          <p:nvPr>
            <p:ph type="body" idx="1"/>
          </p:nvPr>
        </p:nvSpPr>
        <p:spPr>
          <a:xfrm>
            <a:off x="692104" y="4370655"/>
            <a:ext cx="5536828" cy="414062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99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eba1a568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0563"/>
            <a:ext cx="61341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eba1a568b6_0_0:notes"/>
          <p:cNvSpPr txBox="1">
            <a:spLocks noGrp="1"/>
          </p:cNvSpPr>
          <p:nvPr>
            <p:ph type="body" idx="1"/>
          </p:nvPr>
        </p:nvSpPr>
        <p:spPr>
          <a:xfrm>
            <a:off x="692104" y="4370655"/>
            <a:ext cx="5536828" cy="414062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5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646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D6DA4-4371-4859-99D7-C1332CFE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8556-4918-48FD-A9E6-BACFD0AA8946}" type="datetimeFigureOut">
              <a:rPr lang="th-TH" smtClean="0"/>
              <a:t>27/10/68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4F44B-3F6B-4441-9879-8ADCEFDB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EC1DC-C468-44E1-894B-A9B9759A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5EE-DC4F-4F19-8950-B4D240A5A2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2601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84EF9-DD80-4FEF-BEAE-A520199D5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BF617-527D-4662-BB25-533FA1374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B772-691A-4380-9039-585CE044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B75E-106E-405A-8597-0FC537D312B8}" type="datetimeFigureOut">
              <a:rPr lang="th-TH" smtClean="0"/>
              <a:t>27/10/68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0B1A5-2B6C-402C-8AB8-FF667B0A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EA2A7-4AD5-4D72-A1B5-993F0D72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73FA-3758-4867-93E1-4EE243F2DF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468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8346-61A6-421E-8A2E-71EA5B31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2E26-D1FD-45D4-867A-C1AFA7E37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69FFF-7B8F-464D-8CDA-9999662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B75E-106E-405A-8597-0FC537D312B8}" type="datetimeFigureOut">
              <a:rPr lang="th-TH" smtClean="0"/>
              <a:t>27/10/68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29360-568C-4331-8727-E1AEBA8F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B5379-7B87-4C83-B9E1-1551F546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73FA-3758-4867-93E1-4EE243F2DF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0934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D2D15-C5D0-4EE9-B326-16B24B73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13A2D-2612-43DB-82F6-B5DE89E6D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D11BF-3098-440C-B0E8-70E1FB0F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B75E-106E-405A-8597-0FC537D312B8}" type="datetimeFigureOut">
              <a:rPr lang="th-TH" smtClean="0"/>
              <a:t>27/10/68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DE6A-A079-4C58-AD4D-D7B5233F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3EE32-3B65-4EA6-835C-FDE33CD8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73FA-3758-4867-93E1-4EE243F2DF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1973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D075-6C3A-4042-B1A9-8280EDC7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3DAEC-26D2-425C-9CD0-576CCAE2F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5F9FC-AAD7-48C0-B22B-79A3554B7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3F4AB-E5E8-47E7-BD63-27805D29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B75E-106E-405A-8597-0FC537D312B8}" type="datetimeFigureOut">
              <a:rPr lang="th-TH" smtClean="0"/>
              <a:t>27/10/68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AF732-4066-4451-B1E8-BC3FEF0B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E5F85-A307-41EF-A64B-5F08F9A5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73FA-3758-4867-93E1-4EE243F2DF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241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739E1-827A-4F32-861D-757F8621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F5546-B4FB-4AEB-89C3-45417140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2E1C2-93A3-4C5B-B3A5-305A305CD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4969F-9DF3-4E08-A1D3-E2BAEDE07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D3B0B-8E9A-4F50-A0FB-41BC49253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7396E-F5FA-428C-AB50-E3950C35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B75E-106E-405A-8597-0FC537D312B8}" type="datetimeFigureOut">
              <a:rPr lang="th-TH" smtClean="0"/>
              <a:t>27/10/68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0BCE8-2B26-47FB-8213-254F351D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79C0F-56A0-48A8-8209-5794827C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73FA-3758-4867-93E1-4EE243F2DF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3307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51B4-E0B2-48CA-9AEA-E0C10C1F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F5F19-D790-4484-B8DA-694140D40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B75E-106E-405A-8597-0FC537D312B8}" type="datetimeFigureOut">
              <a:rPr lang="th-TH" smtClean="0"/>
              <a:t>27/10/68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2F89D-0438-4BDA-8AC2-CFA27071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DA4D0-20BC-43CC-85A2-975EAFBD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73FA-3758-4867-93E1-4EE243F2DF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8207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660D9A-8019-4B98-B998-7D8E83E0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B75E-106E-405A-8597-0FC537D312B8}" type="datetimeFigureOut">
              <a:rPr lang="th-TH" smtClean="0"/>
              <a:t>27/10/68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246BD-1E04-437B-B70E-0002B310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F105C-79DA-49B8-8CDD-B7C8829D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73FA-3758-4867-93E1-4EE243F2DF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4255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E6B2-A145-4357-B271-6CA12FA1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5CCC6-6BAD-4020-AAA1-392182B1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5354E-7A00-4C24-BA64-57CE49E64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9E338-2D30-4C8B-BEBD-B90C7F5A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B75E-106E-405A-8597-0FC537D312B8}" type="datetimeFigureOut">
              <a:rPr lang="th-TH" smtClean="0"/>
              <a:t>27/10/68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FD8ED-7910-4A0C-831E-EB286C39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6B8A9-5762-4AAB-9E1E-21403F3A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73FA-3758-4867-93E1-4EE243F2DF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4854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2AE60-7CC0-4FC5-BCBD-4E7A36C8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B6812-CFD1-4E1A-98FB-88F2D74CA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9F96F-656B-4C4C-B316-7D6034290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F49E4-8F20-4CC5-9BC8-C90457D1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B75E-106E-405A-8597-0FC537D312B8}" type="datetimeFigureOut">
              <a:rPr lang="th-TH" smtClean="0"/>
              <a:t>27/10/68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CDD88-B2E0-4F9A-B417-6F481BB2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82A2D-25F5-47B5-A184-1C1B56F1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73FA-3758-4867-93E1-4EE243F2DF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049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8FC6-31CE-44E8-91D1-8489D4EC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66747-7278-46BC-8540-0E2818445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2C02-9B24-4ED3-868F-787BE61B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B75E-106E-405A-8597-0FC537D312B8}" type="datetimeFigureOut">
              <a:rPr lang="th-TH" smtClean="0"/>
              <a:t>27/10/68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A69F5-2C0C-44F6-8039-FC89A1AA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D86B2-19BF-4CFE-BE76-31BA4A4E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73FA-3758-4867-93E1-4EE243F2DF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91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BA9C0-2789-458E-8926-09AB2E63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797CA-60B6-43F8-A0BC-34A356A3B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13874-0A66-42DB-BDBB-90943179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B75E-106E-405A-8597-0FC537D312B8}" type="datetimeFigureOut">
              <a:rPr lang="th-TH" smtClean="0"/>
              <a:t>27/10/68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8EB9D-68B8-4636-9E59-F1F7B80B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04935-7A3B-4D72-9C03-41CBDC74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73FA-3758-4867-93E1-4EE243F2DF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8259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886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502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0793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134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  <p:sldLayoutId id="2147483676" r:id="rId17"/>
    <p:sldLayoutId id="2147483694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EC5F5-66A6-452E-8B34-C99295D4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C0030-B9F3-4EC8-ACF5-8CDB43F04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ED6AE-57C5-4131-9DC0-AE018FCAC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B75E-106E-405A-8597-0FC537D312B8}" type="datetimeFigureOut">
              <a:rPr lang="th-TH" smtClean="0"/>
              <a:t>27/10/68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4BDC8-5069-464A-A8DC-13A98A51A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B994C-E9F9-482E-B0FF-4E3943465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73FA-3758-4867-93E1-4EE243F2DF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78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governmentsales@thaiairways.com" TargetMode="External"/><Relationship Id="rId3" Type="http://schemas.openxmlformats.org/officeDocument/2006/relationships/hyperlink" Target="mailto:infor@panairtravel.com" TargetMode="External"/><Relationship Id="rId7" Type="http://schemas.openxmlformats.org/officeDocument/2006/relationships/hyperlink" Target="mailto:Email:%20bigman_around@hotmail.co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tanthana@loxinfo.co.th" TargetMode="External"/><Relationship Id="rId5" Type="http://schemas.openxmlformats.org/officeDocument/2006/relationships/hyperlink" Target="mailto:wonderful@wonderfulww.com" TargetMode="External"/><Relationship Id="rId4" Type="http://schemas.openxmlformats.org/officeDocument/2006/relationships/hyperlink" Target="mailto:regaleintl@regaleint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E8E24021-E18B-457D-82CD-79885CE4C9B0}"/>
              </a:ext>
            </a:extLst>
          </p:cNvPr>
          <p:cNvSpPr txBox="1">
            <a:spLocks/>
          </p:cNvSpPr>
          <p:nvPr/>
        </p:nvSpPr>
        <p:spPr>
          <a:xfrm>
            <a:off x="251520" y="700870"/>
            <a:ext cx="8482316" cy="18646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FontTx/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defTabSz="685800">
              <a:lnSpc>
                <a:spcPct val="80000"/>
              </a:lnSpc>
              <a:spcBef>
                <a:spcPts val="0"/>
              </a:spcBef>
              <a:defRPr/>
            </a:pPr>
            <a:r>
              <a:rPr lang="th-TH" altLang="ko-KR" sz="4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การฝึกอบรมด้านงานคลัง </a:t>
            </a:r>
            <a:br>
              <a:rPr lang="th-TH" altLang="ko-KR" sz="4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</a:br>
            <a:r>
              <a:rPr lang="th-TH" altLang="ko-KR" sz="4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สำหรับข้าราชการไปประจำการในต่างประเทศ</a:t>
            </a:r>
          </a:p>
          <a:p>
            <a:pPr defTabSz="685800">
              <a:lnSpc>
                <a:spcPct val="80000"/>
              </a:lnSpc>
              <a:spcBef>
                <a:spcPts val="0"/>
              </a:spcBef>
              <a:defRPr/>
            </a:pPr>
            <a:r>
              <a:rPr lang="th-TH" sz="4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รอบธันวาคม 2568</a:t>
            </a:r>
            <a:endParaRPr lang="th-TH" sz="45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รอง 2">
            <a:extLst>
              <a:ext uri="{FF2B5EF4-FFF2-40B4-BE49-F238E27FC236}">
                <a16:creationId xmlns:a16="http://schemas.microsoft.com/office/drawing/2014/main" id="{21543C59-516B-4995-A3C7-E1EFF8DFC294}"/>
              </a:ext>
            </a:extLst>
          </p:cNvPr>
          <p:cNvSpPr txBox="1">
            <a:spLocks/>
          </p:cNvSpPr>
          <p:nvPr/>
        </p:nvSpPr>
        <p:spPr>
          <a:xfrm>
            <a:off x="92049" y="2715766"/>
            <a:ext cx="9088463" cy="864096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ctr" defTabSz="685800">
              <a:lnSpc>
                <a:spcPct val="50000"/>
              </a:lnSpc>
              <a:buNone/>
              <a:defRPr/>
            </a:pPr>
            <a:endParaRPr lang="th-TH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257175" indent="-257175" algn="ctr" defTabSz="685800">
              <a:lnSpc>
                <a:spcPct val="50000"/>
              </a:lnSpc>
              <a:buNone/>
              <a:defRPr/>
            </a:pPr>
            <a:r>
              <a:rPr lang="th-TH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วันที่ 27 ตุลาคม 2568 ณ ห้องอบรม 1 สถาบันการต่างประเทศฯ </a:t>
            </a:r>
          </a:p>
        </p:txBody>
      </p:sp>
    </p:spTree>
    <p:extLst>
      <p:ext uri="{BB962C8B-B14F-4D97-AF65-F5344CB8AC3E}">
        <p14:creationId xmlns:p14="http://schemas.microsoft.com/office/powerpoint/2010/main" val="55877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6F7D23-7C52-4F4D-9102-152AC9EAFDEB}"/>
              </a:ext>
            </a:extLst>
          </p:cNvPr>
          <p:cNvSpPr txBox="1"/>
          <p:nvPr/>
        </p:nvSpPr>
        <p:spPr>
          <a:xfrm>
            <a:off x="363849" y="843558"/>
            <a:ext cx="7998535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  <a:tabLst>
                <a:tab pos="472916" algn="l"/>
              </a:tabLst>
            </a:pP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ติดต่อขอรับหนังสือขอซื้อบัตรโดยสารเครื่องบิน หลังจากยื่นเอกสาร 3 วันทำการ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  <a:tabLst>
                <a:tab pos="472916" algn="l"/>
              </a:tabLst>
            </a:pPr>
            <a:r>
              <a:rPr lang="th-TH" sz="24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ติดต่อรับหนังสือขอรับค่าย้ายถิ่น หลังจากยื่นเอกสาร 5 วันทำการ</a:t>
            </a:r>
          </a:p>
          <a:p>
            <a:pPr>
              <a:lnSpc>
                <a:spcPts val="3500"/>
              </a:lnSpc>
              <a:tabLst>
                <a:tab pos="472916" algn="l"/>
              </a:tabLst>
            </a:pPr>
            <a:r>
              <a:rPr lang="th-TH" sz="24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ที่ส่วนเบิกจ่าย สำนักบริหารการคลัง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  <a:tabLst>
                <a:tab pos="472916" algn="l"/>
              </a:tabLst>
            </a:pP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ติดต่อธนาคารกรุงไทย สาขาถนนศรีอยุธยา เพื่อแจ้งเข้ารับค่าย้ายถิ่น </a:t>
            </a:r>
            <a:b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ติดต่อล่วงหน้าอย่างน้อย 3 วันทำการ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  <a:tabLst>
                <a:tab pos="472916" algn="l"/>
              </a:tabLst>
            </a:pPr>
            <a:r>
              <a:rPr lang="th-TH" sz="24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หนังสือขอรับค่าย้ายถิ่น มีอายุ 30 วัน นับจากวันที่ในหนังสือ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  <a:tabLst>
                <a:tab pos="472916" algn="l"/>
              </a:tabLst>
            </a:pP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เมื่อได้ค่าย้ายถิ่นหรือค่าเครื่องแต่งกายแล้ว </a:t>
            </a:r>
          </a:p>
          <a:p>
            <a:pPr>
              <a:lnSpc>
                <a:spcPts val="3500"/>
              </a:lnSpc>
              <a:tabLst>
                <a:tab pos="472916" algn="l"/>
              </a:tabLst>
            </a:pP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หากไม่ได้เดินทางได้ภายใน 45 วันนับแต่วันรับเงิน ให้ส่งคืนเงินทันที (ม.58)</a:t>
            </a:r>
            <a:endParaRPr lang="en-US" sz="1350" b="1" dirty="0">
              <a:solidFill>
                <a:srgbClr val="0000FF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AF202-E1A5-4500-A973-FDDD4BF905FB}"/>
              </a:ext>
            </a:extLst>
          </p:cNvPr>
          <p:cNvSpPr txBox="1"/>
          <p:nvPr/>
        </p:nvSpPr>
        <p:spPr>
          <a:xfrm>
            <a:off x="6224695" y="2685088"/>
            <a:ext cx="2520280" cy="11310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1350" b="1" dirty="0">
                <a:latin typeface="Times New Roman" panose="02020603050405020304" pitchFamily="18" charset="0"/>
                <a:ea typeface="SimSun" panose="02010600030101010101" pitchFamily="2" charset="-122"/>
                <a:cs typeface="TH SarabunPSK" panose="020B0500040200020003" pitchFamily="34" charset="-34"/>
              </a:rPr>
              <a:t>บมจ. ธนาคารกรุงไทย สาขาถนนศรีอยุธยา</a:t>
            </a:r>
            <a:endParaRPr lang="en-US" sz="1350" b="1" dirty="0">
              <a:latin typeface="Times New Roman" panose="02020603050405020304" pitchFamily="18" charset="0"/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r>
              <a:rPr lang="th-TH" sz="1350" b="1" dirty="0">
                <a:latin typeface="Times New Roman" panose="02020603050405020304" pitchFamily="18" charset="0"/>
                <a:ea typeface="SimSun" panose="02010600030101010101" pitchFamily="2" charset="-122"/>
                <a:cs typeface="TH SarabunPSK" panose="020B0500040200020003" pitchFamily="34" charset="-34"/>
              </a:rPr>
              <a:t>คุณลัดดา โกศลวัฒน์ ผู้จัดการสาขาอาวุโส</a:t>
            </a:r>
            <a:endParaRPr lang="en-US" sz="1350" b="1" dirty="0">
              <a:latin typeface="Times New Roman" panose="02020603050405020304" pitchFamily="18" charset="0"/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r>
              <a:rPr lang="th-TH" sz="1350" b="1" dirty="0">
                <a:latin typeface="Times New Roman" panose="02020603050405020304" pitchFamily="18" charset="0"/>
                <a:ea typeface="SimSun" panose="02010600030101010101" pitchFamily="2" charset="-122"/>
                <a:cs typeface="TH SarabunPSK" panose="020B0500040200020003" pitchFamily="34" charset="-34"/>
              </a:rPr>
              <a:t>มือถือ  084 075 5218 </a:t>
            </a:r>
            <a:endParaRPr lang="en-US" sz="1350" b="1" dirty="0">
              <a:latin typeface="Times New Roman" panose="02020603050405020304" pitchFamily="18" charset="0"/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r>
              <a:rPr lang="th-TH" sz="1350" b="1" dirty="0">
                <a:latin typeface="Times New Roman" panose="02020603050405020304" pitchFamily="18" charset="0"/>
                <a:ea typeface="SimSun" panose="02010600030101010101" pitchFamily="2" charset="-122"/>
                <a:cs typeface="TH SarabunPSK" panose="020B0500040200020003" pitchFamily="34" charset="-34"/>
              </a:rPr>
              <a:t>คุณอภิญญา บุญญฤทธิ์ รองผู้จัดการธุรกิจการขาย</a:t>
            </a:r>
            <a:endParaRPr lang="en-US" sz="1350" b="1" dirty="0">
              <a:latin typeface="Times New Roman" panose="02020603050405020304" pitchFamily="18" charset="0"/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r>
              <a:rPr lang="th-TH" sz="1350" b="1" dirty="0">
                <a:latin typeface="Times New Roman" panose="02020603050405020304" pitchFamily="18" charset="0"/>
                <a:ea typeface="SimSun" panose="02010600030101010101" pitchFamily="2" charset="-122"/>
                <a:cs typeface="TH SarabunPSK" panose="020B0500040200020003" pitchFamily="34" charset="-34"/>
              </a:rPr>
              <a:t>มือถือ  087 035 5836</a:t>
            </a:r>
            <a:endParaRPr lang="en-US" sz="1350" b="1" dirty="0">
              <a:latin typeface="Times New Roman" panose="02020603050405020304" pitchFamily="18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6662A5-715B-408D-A537-CD1BB3FC1261}"/>
              </a:ext>
            </a:extLst>
          </p:cNvPr>
          <p:cNvSpPr/>
          <p:nvPr/>
        </p:nvSpPr>
        <p:spPr>
          <a:xfrm>
            <a:off x="0" y="258783"/>
            <a:ext cx="8872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72916" algn="l"/>
              </a:tabLst>
            </a:pPr>
            <a:r>
              <a:rPr lang="th-TH" sz="32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เมื่อจัดส่งบันทึกขอเบิกฯ และแนบเอกสารเรียบร้อย</a:t>
            </a:r>
          </a:p>
        </p:txBody>
      </p:sp>
    </p:spTree>
    <p:extLst>
      <p:ext uri="{BB962C8B-B14F-4D97-AF65-F5344CB8AC3E}">
        <p14:creationId xmlns:p14="http://schemas.microsoft.com/office/powerpoint/2010/main" val="87422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4EE024-21B6-4CBF-8F4A-CACD15A681FF}"/>
              </a:ext>
            </a:extLst>
          </p:cNvPr>
          <p:cNvSpPr txBox="1"/>
          <p:nvPr/>
        </p:nvSpPr>
        <p:spPr>
          <a:xfrm>
            <a:off x="168843" y="1032520"/>
            <a:ext cx="838365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algn="ctr">
              <a:defRPr sz="3200" b="1">
                <a:solidFill>
                  <a:srgbClr val="00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defRPr>
            </a:lvl1pPr>
            <a:lvl2pPr marL="742950" lvl="1" indent="-285750">
              <a:buFont typeface="+mj-lt"/>
              <a:buAutoNum type="arabicPeriod"/>
              <a:defRPr b="1">
                <a:solidFill>
                  <a:srgbClr val="00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defRPr>
            </a:lvl2pPr>
          </a:lstStyle>
          <a:p>
            <a:pPr algn="l"/>
            <a:r>
              <a:rPr lang="th-TH" sz="2400" dirty="0"/>
              <a:t>3. จัดทำใบเบิกค่าใช้จ่ายในการเดินทางไปราชการ แบบ 8708 </a:t>
            </a:r>
          </a:p>
          <a:p>
            <a:pPr algn="l"/>
            <a:r>
              <a:rPr lang="th-TH" sz="2400" dirty="0"/>
              <a:t>    พร้อมแนบต้นฉบับเอกสารหลักฐานที่เกี่ยวข้อง (จัดส่ง</a:t>
            </a:r>
            <a:r>
              <a:rPr lang="th-TH" sz="2800" u="sng" dirty="0"/>
              <a:t>ต้นฉบับ</a:t>
            </a:r>
            <a:r>
              <a:rPr lang="th-TH" sz="2400" dirty="0"/>
              <a:t>ให้กระทรวงฯ เพื่อเบิกจ่าย)</a:t>
            </a:r>
            <a:endParaRPr lang="en-US" sz="2400" dirty="0"/>
          </a:p>
          <a:p>
            <a:pPr algn="l"/>
            <a:r>
              <a:rPr lang="th-TH" sz="2400" dirty="0"/>
              <a:t>	3.1 ค่าเบี้ยเลี้ยง (บัญชีหมายเลข 6) </a:t>
            </a:r>
            <a:r>
              <a:rPr lang="th-TH" sz="2100" dirty="0"/>
              <a:t>ใช้อัตราแลกเปลี่ยนจาก ธปท. ก่อนวันเดินทาง 1 วัน</a:t>
            </a:r>
            <a:endParaRPr lang="en-US" sz="2400" dirty="0"/>
          </a:p>
          <a:p>
            <a:pPr algn="l"/>
            <a:r>
              <a:rPr lang="th-TH" sz="2400" dirty="0"/>
              <a:t>	3.2 ค่าที่พัก </a:t>
            </a:r>
            <a:endParaRPr lang="en-US" sz="2400" dirty="0"/>
          </a:p>
          <a:p>
            <a:pPr algn="l"/>
            <a:r>
              <a:rPr lang="th-TH" sz="2400" dirty="0"/>
              <a:t>		3.2.1 ค่าที่พัก 15 วันแรก อัตราค่าที่พักตามบัญชีหมายเลข 7</a:t>
            </a:r>
            <a:endParaRPr lang="en-US" sz="2400" dirty="0"/>
          </a:p>
          <a:p>
            <a:pPr algn="l"/>
            <a:r>
              <a:rPr lang="th-TH" sz="2400" dirty="0"/>
              <a:t>		3.2.2 ค่าที่พักเกิน 15 วัน อัตราค่าเช่าบ้านหารเฉลี่ยต่อวัน (365 วัน) </a:t>
            </a:r>
            <a:br>
              <a:rPr lang="th-TH" sz="2400" dirty="0"/>
            </a:br>
            <a:r>
              <a:rPr lang="en-US" sz="1800" dirty="0">
                <a:solidFill>
                  <a:srgbClr val="FF0000"/>
                </a:solidFill>
              </a:rPr>
              <a:t>&gt; </a:t>
            </a:r>
            <a:r>
              <a:rPr lang="th-TH" sz="1800" dirty="0">
                <a:solidFill>
                  <a:srgbClr val="FF0000"/>
                </a:solidFill>
              </a:rPr>
              <a:t>ค่าที่พักเกิน 15 วัน ต้องได้รับอนุมัติก่อนเข้าพัก (ทำโทรเลขขออนุมัติกระทรวงฯ ก่อนถึงกำหนด)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&gt; </a:t>
            </a:r>
            <a:r>
              <a:rPr lang="th-TH" sz="1800" dirty="0">
                <a:solidFill>
                  <a:srgbClr val="FF0000"/>
                </a:solidFill>
              </a:rPr>
              <a:t>การพักค้างคืนระหว่างเดินทางไป-กลับ </a:t>
            </a:r>
            <a:r>
              <a:rPr lang="th-TH" sz="1800" dirty="0" err="1">
                <a:solidFill>
                  <a:srgbClr val="FF0000"/>
                </a:solidFill>
              </a:rPr>
              <a:t>ปจ</a:t>
            </a:r>
            <a:r>
              <a:rPr lang="th-TH" sz="1800" dirty="0">
                <a:solidFill>
                  <a:srgbClr val="FF0000"/>
                </a:solidFill>
              </a:rPr>
              <a:t>ก. หรือการโดยสารเครื่องบินสูงกว่าสิทธิ ต้องได้รับอนุมัติจากกระทรวงฯ ก่อนทุกครั้ง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&gt; </a:t>
            </a:r>
            <a:r>
              <a:rPr lang="th-TH" sz="1800" dirty="0">
                <a:solidFill>
                  <a:srgbClr val="FF0000"/>
                </a:solidFill>
              </a:rPr>
              <a:t>ขอให้จัดส่งแบบ 8708 เพื่อขอเบิก คชจ. ภายใน 30 วันหลังจากได้เข้าบ้านพักแล้ว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&gt; </a:t>
            </a:r>
            <a:r>
              <a:rPr lang="th-TH" sz="1800" dirty="0">
                <a:solidFill>
                  <a:srgbClr val="FF0000"/>
                </a:solidFill>
              </a:rPr>
              <a:t>เอกสารที่เป็นภาษาต่างประเทศ ต้องแปลเป็นภาษาไทย หรือระบุข้อความที่เกี่ยวข้องและผู้เดินทางลงนามรับรอง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A72C2F-C526-4C4F-9CE2-140251C5EEDF}"/>
              </a:ext>
            </a:extLst>
          </p:cNvPr>
          <p:cNvSpPr txBox="1">
            <a:spLocks/>
          </p:cNvSpPr>
          <p:nvPr/>
        </p:nvSpPr>
        <p:spPr>
          <a:xfrm>
            <a:off x="220237" y="337356"/>
            <a:ext cx="8923763" cy="49437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th-TH"/>
            </a:defPPr>
            <a:lvl1pPr algn="ctr" latinLnBrk="1">
              <a:lnSpc>
                <a:spcPct val="80000"/>
              </a:lnSpc>
              <a:spcBef>
                <a:spcPct val="0"/>
              </a:spcBef>
              <a:buNone/>
              <a:defRPr sz="60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pPr algn="l"/>
            <a:r>
              <a:rPr lang="th-TH" altLang="ko-KR" sz="4050" dirty="0"/>
              <a:t>ขั้นตอนการเบิกค่าใช้จ่ายในการเดินทาง</a:t>
            </a:r>
            <a:r>
              <a:rPr lang="th-TH" altLang="ko-KR" sz="4050" u="sng" dirty="0"/>
              <a:t>ไปประจำการ </a:t>
            </a:r>
            <a:r>
              <a:rPr lang="th-TH" altLang="ko-KR" sz="4050" dirty="0"/>
              <a:t>(ต่อ)</a:t>
            </a:r>
            <a:endParaRPr lang="ko-KR" altLang="en-US" sz="40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A94E1-2663-4A12-8BE6-6365A10AED6E}"/>
              </a:ext>
            </a:extLst>
          </p:cNvPr>
          <p:cNvSpPr txBox="1"/>
          <p:nvPr/>
        </p:nvSpPr>
        <p:spPr>
          <a:xfrm>
            <a:off x="4130561" y="4465210"/>
            <a:ext cx="4844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highlight>
                  <a:srgbClr val="E6E6E6"/>
                </a:highlight>
                <a:latin typeface="BrowalliaUPC" panose="020B0604020202020204" pitchFamily="34" charset="-34"/>
                <a:cs typeface="BrowalliaUPC" panose="020B0604020202020204" pitchFamily="34" charset="-34"/>
              </a:rPr>
              <a:t>แบบ 8708 ตามหนังสือ ที่ กค 0530.4/ว 1177 ลว. 11 ม.ค. 2545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3B7D8-25F7-4332-882E-FAE8AD6CD37E}"/>
              </a:ext>
            </a:extLst>
          </p:cNvPr>
          <p:cNvSpPr/>
          <p:nvPr/>
        </p:nvSpPr>
        <p:spPr>
          <a:xfrm>
            <a:off x="6264285" y="834847"/>
            <a:ext cx="2313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เมื่อเดินทางถึง สนง.</a:t>
            </a:r>
            <a:endParaRPr lang="th-TH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C0C0C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138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5FE4C3-FC94-4104-8DF9-8EF01BD79AF7}"/>
              </a:ext>
            </a:extLst>
          </p:cNvPr>
          <p:cNvSpPr txBox="1"/>
          <p:nvPr/>
        </p:nvSpPr>
        <p:spPr>
          <a:xfrm>
            <a:off x="377788" y="195486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ค่าใช้จ่ายในการเดินทาง</a:t>
            </a:r>
            <a:r>
              <a:rPr lang="th-TH" sz="3200" b="1" u="sng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ไปประจำการ</a:t>
            </a:r>
            <a:r>
              <a:rPr lang="th-TH" sz="3200" b="1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ย้ายต่อเนื่อง</a:t>
            </a:r>
            <a:endParaRPr lang="th-TH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756BA-1FF1-4BF2-93FA-21D66CF612CB}"/>
              </a:ext>
            </a:extLst>
          </p:cNvPr>
          <p:cNvSpPr txBox="1"/>
          <p:nvPr/>
        </p:nvSpPr>
        <p:spPr>
          <a:xfrm>
            <a:off x="755576" y="780261"/>
            <a:ext cx="838842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u="sng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1. สนง. แห่งเดิม</a:t>
            </a:r>
            <a:r>
              <a:rPr lang="th-TH" sz="2800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800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     1.1 ดำเนินการซื้อบัตรโดยสารเครื่องบิน ตามหลักเกณฑ์ฯ (ว165)</a:t>
            </a:r>
          </a:p>
          <a:p>
            <a:r>
              <a:rPr lang="th-TH" sz="2800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     1.2 ขอเบิกค่าย้ายถิ่นที่อยู่ ค่าเครื่องแต่งกาย และค่าบัตรโดยสารเครื่องบิน </a:t>
            </a:r>
            <a:br>
              <a:rPr lang="th-TH" sz="2800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            (ส่งโทรเลข 0207.5.3 / สำเนา สนง.แห่งใหม่)</a:t>
            </a:r>
          </a:p>
          <a:p>
            <a:r>
              <a:rPr lang="th-TH" sz="2800" u="sng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2. สนง. แห่งใหม่</a:t>
            </a:r>
          </a:p>
          <a:p>
            <a:r>
              <a:rPr lang="th-TH" sz="2800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     2.1 ตอบรับเงินค่าย้ายถิ่นและค่าเครื่องแต่งกาย ตามข้อ 1.2 </a:t>
            </a:r>
          </a:p>
          <a:p>
            <a:r>
              <a:rPr lang="th-TH" sz="2800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     2.2 จ่ายเงินให้ผู้รับเงิน และจัดส่งใบรับเงินคืนกระทรวง</a:t>
            </a:r>
          </a:p>
          <a:p>
            <a:r>
              <a:rPr lang="th-TH" sz="2800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     2.3 เบิก คชจ. เดินทาง (หากมี) ได้แก่ ค่าเบี้ยเลี้ยง ค่าเช่าที่พัก </a:t>
            </a:r>
            <a:br>
              <a:rPr lang="th-TH" sz="2800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           (ทดรองจ่ายก่อนส่งต้นฉบับมาขอเบิกคืนเงินทดรอง)</a:t>
            </a:r>
          </a:p>
        </p:txBody>
      </p:sp>
    </p:spTree>
    <p:extLst>
      <p:ext uri="{BB962C8B-B14F-4D97-AF65-F5344CB8AC3E}">
        <p14:creationId xmlns:p14="http://schemas.microsoft.com/office/powerpoint/2010/main" val="195039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9172C6-1BE7-4140-B35E-94FD6748461A}"/>
              </a:ext>
            </a:extLst>
          </p:cNvPr>
          <p:cNvSpPr txBox="1"/>
          <p:nvPr/>
        </p:nvSpPr>
        <p:spPr>
          <a:xfrm>
            <a:off x="179511" y="771550"/>
            <a:ext cx="88299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Symbol" panose="05050102010706020507" pitchFamily="18" charset="2"/>
              <a:buChar char=""/>
            </a:pPr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ค่าย้ายถิ่นที่อยู่   </a:t>
            </a:r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เลือกรับที่ประเทศไทย หรือประเทศประจำการ</a:t>
            </a:r>
          </a:p>
          <a:p>
            <a:r>
              <a:rPr lang="th-TH" sz="24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          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ผู้เดินทางต้องส่งแบบรายงานพ้นหน้าที่ก่อนรับเงิน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ค่าพาหนะ </a:t>
            </a:r>
            <a:b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</a:t>
            </a:r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สนง. ดำเนินการซื้อบัตรโดยสาร </a:t>
            </a:r>
            <a:b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- สนง. ทดรองจ่ายก่อนส่งต้นฉบับมาขอเบิกคืนเงินทดรอง</a:t>
            </a:r>
            <a:b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การซื้อบัตรโดยสารเครื่องบินอ้างอิงตามหลักเกณฑ์และแนวทางเดียวกับการเดินทางไปประจำการ</a:t>
            </a:r>
            <a:endParaRPr lang="th-TH" sz="28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ค่าเบี้ยเลี้ยง </a:t>
            </a:r>
          </a:p>
          <a:p>
            <a:pPr lvl="0"/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ยื่นแบบ 8708 พร้อมแนบหลักฐานการจ่ายเพื่อขอเบิกจ่ายกับสำนักบริหารการคลัง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CCC168-21F4-47D2-915F-B1C98F099715}"/>
              </a:ext>
            </a:extLst>
          </p:cNvPr>
          <p:cNvSpPr txBox="1">
            <a:spLocks/>
          </p:cNvSpPr>
          <p:nvPr/>
        </p:nvSpPr>
        <p:spPr>
          <a:xfrm>
            <a:off x="85726" y="228756"/>
            <a:ext cx="8923763" cy="4808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th-TH"/>
            </a:defPPr>
            <a:lvl1pPr algn="ctr" latinLnBrk="1">
              <a:lnSpc>
                <a:spcPct val="80000"/>
              </a:lnSpc>
              <a:spcBef>
                <a:spcPct val="0"/>
              </a:spcBef>
              <a:buNone/>
              <a:defRPr sz="60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r>
              <a:rPr lang="th-TH" altLang="ko-KR" sz="4050" dirty="0">
                <a:solidFill>
                  <a:srgbClr val="008000"/>
                </a:solidFill>
              </a:rPr>
              <a:t>ค่าใช้จ่ายในการเดินทาง</a:t>
            </a:r>
            <a:r>
              <a:rPr lang="th-TH" altLang="ko-KR" sz="4050" u="sng" dirty="0">
                <a:solidFill>
                  <a:srgbClr val="008000"/>
                </a:solidFill>
              </a:rPr>
              <a:t>กลับประจำการ</a:t>
            </a:r>
            <a:endParaRPr lang="ko-KR" altLang="en-US" sz="4050" u="sng" dirty="0">
              <a:solidFill>
                <a:srgbClr val="008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3FFC1-305F-4106-9FE6-6CA9BB470FDF}"/>
              </a:ext>
            </a:extLst>
          </p:cNvPr>
          <p:cNvSpPr txBox="1"/>
          <p:nvPr/>
        </p:nvSpPr>
        <p:spPr>
          <a:xfrm>
            <a:off x="649762" y="4155926"/>
            <a:ext cx="810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มรสและบุตรจะได้รับค่าย้ายถิ่นที่อยู่และค่าพาหนะเดินทางเมื่อกลับด้วยกันกับข้าราชการที่ครบวาระประจำการ (กลับพร้อมกัน)</a:t>
            </a:r>
          </a:p>
        </p:txBody>
      </p:sp>
    </p:spTree>
    <p:extLst>
      <p:ext uri="{BB962C8B-B14F-4D97-AF65-F5344CB8AC3E}">
        <p14:creationId xmlns:p14="http://schemas.microsoft.com/office/powerpoint/2010/main" val="117084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9172C6-1BE7-4140-B35E-94FD6748461A}"/>
              </a:ext>
            </a:extLst>
          </p:cNvPr>
          <p:cNvSpPr txBox="1"/>
          <p:nvPr/>
        </p:nvSpPr>
        <p:spPr>
          <a:xfrm>
            <a:off x="395536" y="843558"/>
            <a:ext cx="767413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u="sng" dirty="0">
                <a:solidFill>
                  <a:srgbClr val="008000"/>
                </a:solidFill>
                <a:highlight>
                  <a:srgbClr val="FFFFCC"/>
                </a:highligh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บุตร</a:t>
            </a:r>
          </a:p>
          <a:p>
            <a:r>
              <a:rPr lang="th-TH" sz="24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- กลับก่อนข้าราชการครบวาระประจำการ</a:t>
            </a:r>
          </a:p>
          <a:p>
            <a:r>
              <a:rPr lang="th-TH" sz="20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2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จัดทำ ทล. ขออนุมัติกระทรวงฯ </a:t>
            </a:r>
          </a:p>
          <a:p>
            <a:r>
              <a:rPr lang="th-TH" sz="22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 ขอเบิกค่าพาหนะ</a:t>
            </a:r>
          </a:p>
          <a:p>
            <a:r>
              <a:rPr lang="th-TH" sz="22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 ขอเบิกค่าย้ายถิ่นตามวิธีการที่กระทรวงการคลังกำหนด</a:t>
            </a:r>
          </a:p>
          <a:p>
            <a:r>
              <a:rPr lang="th-TH" sz="20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ระเบียบกระทรวงการคลังว่าด้วยการเบิกค่าใช้จ่ายเดินทางไปราชการ พ.ศ. 2550 ข้อ 21 </a:t>
            </a:r>
          </a:p>
          <a:p>
            <a:endParaRPr lang="th-TH" sz="20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- กลับหลังข้าราชการครบวาระประจำการ </a:t>
            </a:r>
            <a:br>
              <a:rPr lang="th-TH" sz="24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</a:t>
            </a:r>
            <a:r>
              <a:rPr lang="th-TH" sz="22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ขอเบิกค่าพาหนะกลับประเทศไทยได้ ภายในกำหนด 3 ปี</a:t>
            </a:r>
            <a:br>
              <a:rPr lang="th-TH" sz="22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2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นับแต่วันที่ข้าราชการเดินทางกลับ (พรฎ. เดินทาง มาตรา 63)</a:t>
            </a:r>
            <a:endParaRPr lang="th-TH" sz="2400" b="1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CCC168-21F4-47D2-915F-B1C98F099715}"/>
              </a:ext>
            </a:extLst>
          </p:cNvPr>
          <p:cNvSpPr txBox="1">
            <a:spLocks/>
          </p:cNvSpPr>
          <p:nvPr/>
        </p:nvSpPr>
        <p:spPr>
          <a:xfrm>
            <a:off x="85726" y="228756"/>
            <a:ext cx="8923763" cy="4808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th-TH"/>
            </a:defPPr>
            <a:lvl1pPr algn="ctr" latinLnBrk="1">
              <a:lnSpc>
                <a:spcPct val="80000"/>
              </a:lnSpc>
              <a:spcBef>
                <a:spcPct val="0"/>
              </a:spcBef>
              <a:buNone/>
              <a:defRPr sz="60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r>
              <a:rPr lang="th-TH" altLang="ko-KR" sz="4050" dirty="0">
                <a:solidFill>
                  <a:srgbClr val="008000"/>
                </a:solidFill>
              </a:rPr>
              <a:t>ค่าใช้จ่ายในการเดินทาง</a:t>
            </a:r>
            <a:r>
              <a:rPr lang="th-TH" altLang="ko-KR" sz="4050" u="sng" dirty="0">
                <a:solidFill>
                  <a:srgbClr val="008000"/>
                </a:solidFill>
              </a:rPr>
              <a:t>กลับประจำการ</a:t>
            </a:r>
            <a:endParaRPr lang="ko-KR" altLang="en-US" sz="4050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0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9172C6-1BE7-4140-B35E-94FD6748461A}"/>
              </a:ext>
            </a:extLst>
          </p:cNvPr>
          <p:cNvSpPr txBox="1"/>
          <p:nvPr/>
        </p:nvSpPr>
        <p:spPr>
          <a:xfrm>
            <a:off x="110117" y="627534"/>
            <a:ext cx="892376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u="sng" dirty="0">
                <a:solidFill>
                  <a:srgbClr val="008000"/>
                </a:solidFill>
                <a:highlight>
                  <a:srgbClr val="FFFFCC"/>
                </a:highligh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คู่สมรส</a:t>
            </a:r>
          </a:p>
          <a:p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- กลับก่อนข้าราชการครบวาระประจำการ</a:t>
            </a:r>
          </a:p>
          <a:p>
            <a:r>
              <a:rPr lang="th-TH" sz="24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4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จัดทำ ทล. ขออนุมัติกระทรวงฯ </a:t>
            </a:r>
          </a:p>
          <a:p>
            <a:r>
              <a:rPr lang="th-TH" sz="24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 ขอเบิกค่าพาหนะ</a:t>
            </a:r>
          </a:p>
          <a:p>
            <a:r>
              <a:rPr lang="th-TH" sz="24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 ขอเบิกค่าย้ายถิ่นตามวิธีการที่กระทรวงการคลังกำหนด</a:t>
            </a:r>
          </a:p>
          <a:p>
            <a:r>
              <a:rPr lang="th-TH" sz="24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ระเบียบกระทรวงการคลังว่าด้วยการเบิกค่าใช้จ่ายเดินทางไปราชการ พ.ศ. 2550 ข้อ 21 </a:t>
            </a:r>
          </a:p>
          <a:p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- กลับหลังข้าราชการครบวาระประจำการ </a:t>
            </a:r>
            <a:b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</a:t>
            </a:r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ไม่มีระเบียบกำหนดให้เบิก คชจ. กับทางราชการ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CCC168-21F4-47D2-915F-B1C98F099715}"/>
              </a:ext>
            </a:extLst>
          </p:cNvPr>
          <p:cNvSpPr txBox="1">
            <a:spLocks/>
          </p:cNvSpPr>
          <p:nvPr/>
        </p:nvSpPr>
        <p:spPr>
          <a:xfrm>
            <a:off x="110118" y="195486"/>
            <a:ext cx="8923763" cy="4808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th-TH"/>
            </a:defPPr>
            <a:lvl1pPr algn="ctr" latinLnBrk="1">
              <a:lnSpc>
                <a:spcPct val="80000"/>
              </a:lnSpc>
              <a:spcBef>
                <a:spcPct val="0"/>
              </a:spcBef>
              <a:buNone/>
              <a:defRPr sz="60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r>
              <a:rPr lang="th-TH" altLang="ko-KR" sz="4050" dirty="0">
                <a:solidFill>
                  <a:srgbClr val="008000"/>
                </a:solidFill>
              </a:rPr>
              <a:t>ค่าใช้จ่ายในการเดินทาง</a:t>
            </a:r>
            <a:r>
              <a:rPr lang="th-TH" altLang="ko-KR" sz="4050" u="sng" dirty="0">
                <a:solidFill>
                  <a:srgbClr val="008000"/>
                </a:solidFill>
              </a:rPr>
              <a:t>กลับประจำการ</a:t>
            </a:r>
            <a:endParaRPr lang="ko-KR" altLang="en-US" sz="4050" u="sng" dirty="0">
              <a:solidFill>
                <a:srgbClr val="008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6EF23-DFC2-4E19-8941-D794C68157EA}"/>
              </a:ext>
            </a:extLst>
          </p:cNvPr>
          <p:cNvSpPr txBox="1"/>
          <p:nvPr/>
        </p:nvSpPr>
        <p:spPr>
          <a:xfrm>
            <a:off x="647562" y="3968071"/>
            <a:ext cx="78488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u="sng" dirty="0">
                <a:solidFill>
                  <a:srgbClr val="008000"/>
                </a:solidFill>
                <a:highlight>
                  <a:srgbClr val="FFFFCC"/>
                </a:highligh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ผู้ติดตาม</a:t>
            </a:r>
            <a:r>
              <a:rPr lang="th-TH" sz="24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ไปอยู่ร่วมด้วยเกิน 1 ปี </a:t>
            </a:r>
            <a:r>
              <a:rPr lang="th-TH" sz="24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สามารถเบิกค่าพาหนะเดินทางกลับประเทศไทยได้</a:t>
            </a:r>
          </a:p>
          <a:p>
            <a:pPr algn="ctr"/>
            <a:endParaRPr lang="th-TH" sz="2400" u="sng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2417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26C56-E60E-404E-8FA6-C108B9DF89DF}"/>
              </a:ext>
            </a:extLst>
          </p:cNvPr>
          <p:cNvSpPr txBox="1">
            <a:spLocks/>
          </p:cNvSpPr>
          <p:nvPr/>
        </p:nvSpPr>
        <p:spPr>
          <a:xfrm>
            <a:off x="1" y="123478"/>
            <a:ext cx="9143999" cy="6403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th-TH"/>
            </a:defPPr>
            <a:lvl1pPr algn="ctr" latinLnBrk="1">
              <a:lnSpc>
                <a:spcPct val="80000"/>
              </a:lnSpc>
              <a:spcBef>
                <a:spcPct val="0"/>
              </a:spcBef>
              <a:buNone/>
              <a:defRPr sz="60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r>
              <a:rPr lang="th-TH" altLang="ko-KR" sz="4050" dirty="0">
                <a:solidFill>
                  <a:srgbClr val="008000"/>
                </a:solidFill>
              </a:rPr>
              <a:t>งบประมาณเกี่ยวกับค่าใช้จ่ายเดินทางไป-กลับประจำการ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3ACC0-07D3-4F94-A057-C3EEF9AB5D2F}"/>
              </a:ext>
            </a:extLst>
          </p:cNvPr>
          <p:cNvSpPr txBox="1"/>
          <p:nvPr/>
        </p:nvSpPr>
        <p:spPr>
          <a:xfrm>
            <a:off x="611560" y="627534"/>
            <a:ext cx="79208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3200" b="1" u="sng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สำนักงานปลัดกระทรวง</a:t>
            </a:r>
          </a:p>
          <a:p>
            <a:pPr lvl="0"/>
            <a:r>
              <a:rPr lang="th-TH" sz="32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งบดำเนินงาน</a:t>
            </a:r>
          </a:p>
          <a:p>
            <a:pPr lvl="0"/>
            <a:r>
              <a:rPr lang="th-TH" sz="32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ค่าใช้สอย</a:t>
            </a:r>
          </a:p>
          <a:p>
            <a:pPr lvl="0"/>
            <a:r>
              <a:rPr lang="th-TH" sz="32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1. ค่าเบี้ยเลี้ยง ค่าเช่าที่พักและค่าพาหนะ</a:t>
            </a:r>
          </a:p>
          <a:p>
            <a:pPr lvl="0"/>
            <a:r>
              <a:rPr lang="th-TH" sz="32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2. ค่าย้ายถิ่นที่อยู่</a:t>
            </a:r>
          </a:p>
          <a:p>
            <a:pPr lvl="0"/>
            <a:r>
              <a:rPr lang="th-TH" sz="32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3. ค่าเครื่องแต่งกาย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5D09A-00A6-4EE1-A733-521EDA8EE1BB}"/>
              </a:ext>
            </a:extLst>
          </p:cNvPr>
          <p:cNvSpPr txBox="1"/>
          <p:nvPr/>
        </p:nvSpPr>
        <p:spPr>
          <a:xfrm>
            <a:off x="886912" y="3579862"/>
            <a:ext cx="714993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th-TH" sz="20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สำหรับค่าเบี้ยเลี้ยง ค่าเช่าที่พักและค่าพาหนะ หากสำนักงานในต่างประเทศได้ทดรองจ่ายก่อน</a:t>
            </a:r>
          </a:p>
          <a:p>
            <a:pPr lvl="0" algn="ctr"/>
            <a:r>
              <a:rPr lang="th-TH" sz="20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ขอให้ </a:t>
            </a:r>
            <a:r>
              <a:rPr lang="th-TH" sz="2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นำส่งเอกสารหลักฐานการจ่าย</a:t>
            </a:r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ต้นฉบับ</a:t>
            </a:r>
            <a:r>
              <a:rPr lang="th-TH" sz="2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ให้กระทรวงฯ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เพื่อเบิกจ่ายคืนเงินทดรอง</a:t>
            </a:r>
          </a:p>
          <a:p>
            <a:pPr lvl="0"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(กระทรวงฯ จะเบิกจ่ายเงินงบประมาณเมื่อได้รับต้นฉบับหลักฐานการจ่าย)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47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689;p47">
            <a:extLst>
              <a:ext uri="{FF2B5EF4-FFF2-40B4-BE49-F238E27FC236}">
                <a16:creationId xmlns:a16="http://schemas.microsoft.com/office/drawing/2014/main" id="{F7BC7009-3571-46BA-8AD3-F1EEE0DFF8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0180" t="14210" r="31502" b="5403"/>
          <a:stretch/>
        </p:blipFill>
        <p:spPr>
          <a:xfrm>
            <a:off x="121629" y="122280"/>
            <a:ext cx="3688671" cy="493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97;p48">
            <a:extLst>
              <a:ext uri="{FF2B5EF4-FFF2-40B4-BE49-F238E27FC236}">
                <a16:creationId xmlns:a16="http://schemas.microsoft.com/office/drawing/2014/main" id="{DCC99FA3-05DD-401A-A11F-469D60AFC6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0360" t="9657" r="31323" b="5480"/>
          <a:stretch/>
        </p:blipFill>
        <p:spPr>
          <a:xfrm>
            <a:off x="4622270" y="-1"/>
            <a:ext cx="41412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ounded Rectangle 9">
            <a:extLst>
              <a:ext uri="{FF2B5EF4-FFF2-40B4-BE49-F238E27FC236}">
                <a16:creationId xmlns:a16="http://schemas.microsoft.com/office/drawing/2014/main" id="{759ABAA2-B39F-4FB0-9CD5-5238985B2F54}"/>
              </a:ext>
            </a:extLst>
          </p:cNvPr>
          <p:cNvSpPr/>
          <p:nvPr/>
        </p:nvSpPr>
        <p:spPr>
          <a:xfrm>
            <a:off x="4875041" y="570491"/>
            <a:ext cx="3744416" cy="113716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8F3627-D0B5-4A68-A137-CB3382ADE926}"/>
              </a:ext>
            </a:extLst>
          </p:cNvPr>
          <p:cNvSpPr txBox="1"/>
          <p:nvPr/>
        </p:nvSpPr>
        <p:spPr>
          <a:xfrm>
            <a:off x="5035321" y="94319"/>
            <a:ext cx="190821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กระทรวงอนุมัติ</a:t>
            </a:r>
            <a:endParaRPr lang="en-US" sz="24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F2613C9-285F-46E0-AC9B-4EDC4B4879C0}"/>
              </a:ext>
            </a:extLst>
          </p:cNvPr>
          <p:cNvGrpSpPr/>
          <p:nvPr/>
        </p:nvGrpSpPr>
        <p:grpSpPr>
          <a:xfrm>
            <a:off x="5035321" y="1958304"/>
            <a:ext cx="3512128" cy="1226889"/>
            <a:chOff x="4949549" y="2664775"/>
            <a:chExt cx="3433520" cy="1226889"/>
          </a:xfrm>
        </p:grpSpPr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85680562-80E0-4AA8-94BD-B983210DFBBD}"/>
                </a:ext>
              </a:extLst>
            </p:cNvPr>
            <p:cNvSpPr/>
            <p:nvPr/>
          </p:nvSpPr>
          <p:spPr>
            <a:xfrm>
              <a:off x="4949549" y="2664775"/>
              <a:ext cx="1783995" cy="7200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8E6E16-99FC-4EAF-B6AD-AAFC35BC4458}"/>
                </a:ext>
              </a:extLst>
            </p:cNvPr>
            <p:cNvSpPr txBox="1"/>
            <p:nvPr/>
          </p:nvSpPr>
          <p:spPr>
            <a:xfrm>
              <a:off x="5215235" y="3429999"/>
              <a:ext cx="1224137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ผู้เดินทาง</a:t>
              </a:r>
              <a:endPara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Rounded Rectangle 11">
              <a:extLst>
                <a:ext uri="{FF2B5EF4-FFF2-40B4-BE49-F238E27FC236}">
                  <a16:creationId xmlns:a16="http://schemas.microsoft.com/office/drawing/2014/main" id="{C20B84E6-B71C-4495-B635-A20398402849}"/>
                </a:ext>
              </a:extLst>
            </p:cNvPr>
            <p:cNvSpPr/>
            <p:nvPr/>
          </p:nvSpPr>
          <p:spPr>
            <a:xfrm>
              <a:off x="6720438" y="2668269"/>
              <a:ext cx="1662631" cy="7200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2765C0-6D93-488A-A3CB-B50FDD40E1F9}"/>
                </a:ext>
              </a:extLst>
            </p:cNvPr>
            <p:cNvSpPr txBox="1"/>
            <p:nvPr/>
          </p:nvSpPr>
          <p:spPr>
            <a:xfrm>
              <a:off x="6814928" y="3428644"/>
              <a:ext cx="1497745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เจ้าหน้าที่คลัง</a:t>
              </a:r>
              <a:endPara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E825E17-A1D2-41DE-B99D-32455CEB0B76}"/>
              </a:ext>
            </a:extLst>
          </p:cNvPr>
          <p:cNvSpPr txBox="1"/>
          <p:nvPr/>
        </p:nvSpPr>
        <p:spPr>
          <a:xfrm>
            <a:off x="243823" y="4770214"/>
            <a:ext cx="4084773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1350" dirty="0">
                <a:solidFill>
                  <a:srgbClr val="FF0000"/>
                </a:solidFill>
                <a:cs typeface="+mj-cs"/>
              </a:rPr>
              <a:t>ค่าเช่าที่พักให้ระบุแยกเป็น 2 ส่วน ระหว่างที่พัก 15 วันแรก และ ที่พักเกิน 15 วัน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F2FA32-6190-491B-A5F7-0F3FAC5E1ABA}"/>
              </a:ext>
            </a:extLst>
          </p:cNvPr>
          <p:cNvSpPr/>
          <p:nvPr/>
        </p:nvSpPr>
        <p:spPr>
          <a:xfrm>
            <a:off x="243822" y="2941465"/>
            <a:ext cx="3461171" cy="931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042CED-A750-402F-BA8D-FAC8FFC2E8FF}"/>
              </a:ext>
            </a:extLst>
          </p:cNvPr>
          <p:cNvSpPr txBox="1"/>
          <p:nvPr/>
        </p:nvSpPr>
        <p:spPr>
          <a:xfrm>
            <a:off x="6223995" y="4876006"/>
            <a:ext cx="253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แบบ 8708 ที่ กค 0530.4/ว 1177 ลว. 11 ม.ค. 2545</a:t>
            </a:r>
          </a:p>
        </p:txBody>
      </p:sp>
    </p:spTree>
    <p:extLst>
      <p:ext uri="{BB962C8B-B14F-4D97-AF65-F5344CB8AC3E}">
        <p14:creationId xmlns:p14="http://schemas.microsoft.com/office/powerpoint/2010/main" val="263903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440BED-D35C-4E69-AB9C-E7BC5F668E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 b="3181"/>
          <a:stretch/>
        </p:blipFill>
        <p:spPr>
          <a:xfrm>
            <a:off x="4716016" y="252121"/>
            <a:ext cx="3638729" cy="4824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01CAC-EEEB-41F5-BA66-EB6577AF0C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3800" r="6471" b="8000"/>
          <a:stretch/>
        </p:blipFill>
        <p:spPr>
          <a:xfrm>
            <a:off x="596255" y="190383"/>
            <a:ext cx="3377216" cy="49480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D7C8EF-52F3-4168-B439-6A6237EADE51}"/>
              </a:ext>
            </a:extLst>
          </p:cNvPr>
          <p:cNvSpPr txBox="1"/>
          <p:nvPr/>
        </p:nvSpPr>
        <p:spPr>
          <a:xfrm>
            <a:off x="98046" y="40342"/>
            <a:ext cx="21868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50" b="1" dirty="0">
                <a:solidFill>
                  <a:srgbClr val="0033CC"/>
                </a:solidFill>
                <a:cs typeface="+mj-cs"/>
              </a:rPr>
              <a:t>บันทึกขอเบิกค่าใช้จ่ายเดินทางไปประจำการ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CC402-10C4-4960-96D2-EF51A533C02B}"/>
              </a:ext>
            </a:extLst>
          </p:cNvPr>
          <p:cNvSpPr txBox="1"/>
          <p:nvPr/>
        </p:nvSpPr>
        <p:spPr>
          <a:xfrm>
            <a:off x="4572000" y="40342"/>
            <a:ext cx="29370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50" b="1" dirty="0">
                <a:solidFill>
                  <a:srgbClr val="0033CC"/>
                </a:solidFill>
                <a:cs typeface="+mj-cs"/>
              </a:rPr>
              <a:t>รายละเอียดแนบบันทึกขอเบิกค่าใช้จ่ายเดินทางไปประจำการ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9FBA66-5C08-4B26-9A21-AC7A52F7533D}"/>
              </a:ext>
            </a:extLst>
          </p:cNvPr>
          <p:cNvSpPr/>
          <p:nvPr/>
        </p:nvSpPr>
        <p:spPr>
          <a:xfrm>
            <a:off x="-556900" y="4733826"/>
            <a:ext cx="70922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CC"/>
                </a:highlight>
                <a:latin typeface="BrowalliaUPC" panose="020B0604020202020204" pitchFamily="34" charset="-34"/>
                <a:cs typeface="BrowalliaUPC" panose="020B0604020202020204" pitchFamily="34" charset="-34"/>
              </a:rPr>
              <a:t>แบบขอเบิกค่าใช้จ่ายเดินทางไปประจำการฯ </a:t>
            </a:r>
            <a:r>
              <a:rPr lang="en-US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CC"/>
                </a:highlight>
                <a:latin typeface="BrowalliaUPC" panose="020B0604020202020204" pitchFamily="34" charset="-34"/>
                <a:cs typeface="BrowalliaUPC" panose="020B0604020202020204" pitchFamily="34" charset="-34"/>
              </a:rPr>
              <a:t>Download </a:t>
            </a:r>
            <a:r>
              <a:rPr lang="th-TH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CC"/>
                </a:highlight>
                <a:latin typeface="BrowalliaUPC" panose="020B0604020202020204" pitchFamily="34" charset="-34"/>
                <a:cs typeface="BrowalliaUPC" panose="020B0604020202020204" pitchFamily="34" charset="-34"/>
              </a:rPr>
              <a:t>ได้ใน </a:t>
            </a:r>
            <a:r>
              <a:rPr lang="en-US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CC"/>
                </a:highlight>
                <a:latin typeface="BrowalliaUPC" panose="020B0604020202020204" pitchFamily="34" charset="-34"/>
                <a:cs typeface="BrowalliaUPC" panose="020B0604020202020204" pitchFamily="34" charset="-34"/>
              </a:rPr>
              <a:t>Portal </a:t>
            </a:r>
            <a:r>
              <a:rPr lang="th-TH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CC"/>
                </a:highlight>
                <a:latin typeface="BrowalliaUPC" panose="020B0604020202020204" pitchFamily="34" charset="-34"/>
                <a:cs typeface="BrowalliaUPC" panose="020B0604020202020204" pitchFamily="34" charset="-34"/>
              </a:rPr>
              <a:t>และ </a:t>
            </a:r>
            <a:r>
              <a:rPr lang="en-US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CC"/>
                </a:highlight>
                <a:latin typeface="BrowalliaUPC" panose="020B0604020202020204" pitchFamily="34" charset="-34"/>
                <a:cs typeface="BrowalliaUPC" panose="020B0604020202020204" pitchFamily="34" charset="-34"/>
              </a:rPr>
              <a:t>Mofa</a:t>
            </a:r>
            <a:endParaRPr lang="en-US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CC"/>
              </a:highligh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624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475CF-47B5-4474-9A1A-ECD3D4DA3B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4475" r="4027" b="8001"/>
          <a:stretch/>
        </p:blipFill>
        <p:spPr>
          <a:xfrm>
            <a:off x="116449" y="267494"/>
            <a:ext cx="3447439" cy="4638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D0FBD9-A514-449F-A089-B8E8387E4731}"/>
              </a:ext>
            </a:extLst>
          </p:cNvPr>
          <p:cNvSpPr txBox="1"/>
          <p:nvPr/>
        </p:nvSpPr>
        <p:spPr>
          <a:xfrm>
            <a:off x="57821" y="64910"/>
            <a:ext cx="22188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50" b="1" dirty="0">
                <a:solidFill>
                  <a:srgbClr val="0033CC"/>
                </a:solidFill>
                <a:cs typeface="+mj-cs"/>
              </a:rPr>
              <a:t>บันทึกยืนยันการพำนักอยู่ด้วยของครอบครัว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6CCB9-C234-46AB-A758-9D54DC115ECC}"/>
              </a:ext>
            </a:extLst>
          </p:cNvPr>
          <p:cNvSpPr txBox="1"/>
          <p:nvPr/>
        </p:nvSpPr>
        <p:spPr>
          <a:xfrm>
            <a:off x="3635896" y="97492"/>
            <a:ext cx="20345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50" b="1" dirty="0">
                <a:solidFill>
                  <a:srgbClr val="0033CC"/>
                </a:solidFill>
                <a:cs typeface="+mj-cs"/>
              </a:rPr>
              <a:t>เบอร์ติดต่อการซื้อบัตรโดยสารเครื่องบิน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476D2C2-FC06-4F7D-9EE3-FA1BDDAF3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19488"/>
              </p:ext>
            </p:extLst>
          </p:nvPr>
        </p:nvGraphicFramePr>
        <p:xfrm>
          <a:off x="3635896" y="1203598"/>
          <a:ext cx="5219402" cy="3262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6412">
                  <a:extLst>
                    <a:ext uri="{9D8B030D-6E8A-4147-A177-3AD203B41FA5}">
                      <a16:colId xmlns:a16="http://schemas.microsoft.com/office/drawing/2014/main" val="1950381361"/>
                    </a:ext>
                  </a:extLst>
                </a:gridCol>
                <a:gridCol w="2732990">
                  <a:extLst>
                    <a:ext uri="{9D8B030D-6E8A-4147-A177-3AD203B41FA5}">
                      <a16:colId xmlns:a16="http://schemas.microsoft.com/office/drawing/2014/main" val="729656701"/>
                    </a:ext>
                  </a:extLst>
                </a:gridCol>
              </a:tblGrid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บริษัท ซีทัวร์ จำกัด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บริษัท แพนแอร์ ทราเวล เซอร์วิส จำกัด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166163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โทร 0-2216-5934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โทร 0-2938-1444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950461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sng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Email: seatours@seatoursthai.com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  <a:hlinkClick r:id="rId3"/>
                        </a:rPr>
                        <a:t>Email: infor@panairtravel.com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657638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บริษัท รีเกล อินเตอร์เนชั่นแนล แทรเวล จำกัด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บริษัท วัน</a:t>
                      </a:r>
                      <a:r>
                        <a:rPr lang="th-TH" sz="1200" b="1" u="none" strike="noStrike" dirty="0" err="1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เดอร์</a:t>
                      </a:r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ฟูล </a:t>
                      </a:r>
                      <a:r>
                        <a:rPr lang="th-TH" sz="1200" b="1" u="none" strike="noStrike" dirty="0" err="1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เวิลด์ไวด์</a:t>
                      </a:r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จำกัด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846679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โทร 0-2635-2450 (คุณสมใจ)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โทร 082-353-5060 (คุณนานา)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266581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  <a:hlinkClick r:id="rId4"/>
                        </a:rPr>
                        <a:t>Email: regaleintl@regaleintl.com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  <a:hlinkClick r:id="rId5"/>
                        </a:rPr>
                        <a:t>Email: wonderful@wonderfulww.com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20515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ID Line : somjaiempire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        บริษัท บางกอกแอร์ทัวร์ (1988) จำกัด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4973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332837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บริษัท ตันธนา จำกัด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โทร 0-2105-4397 (คุณใหม่)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356059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โทร 0-2234-1860/ 0-2266-7908 (คุณจุ๋ม)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บริษัท ซีที. ทราเวล (2022) จำกัด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613753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  <a:hlinkClick r:id="rId6"/>
                        </a:rPr>
                        <a:t>Email: tanthana@loxinfo.co.th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โทร 092-6969444/ 095-6596950 (คุณทราย)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656255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ID Line : charapab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บริษัท ชิน</a:t>
                      </a:r>
                      <a:r>
                        <a:rPr lang="th-TH" sz="1200" b="1" u="none" strike="noStrike" dirty="0" err="1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ได</a:t>
                      </a:r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จำกัด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386809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บริษัท บิ๊กแมน </a:t>
                      </a:r>
                      <a:r>
                        <a:rPr lang="th-TH" sz="1200" b="1" u="none" strike="noStrike" dirty="0" err="1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อะ</a:t>
                      </a:r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ราวน</a:t>
                      </a:r>
                      <a:r>
                        <a:rPr lang="th-TH" sz="1200" b="1" u="none" strike="noStrike" dirty="0" err="1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์ด</a:t>
                      </a:r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เดอะ </a:t>
                      </a:r>
                      <a:r>
                        <a:rPr lang="th-TH" sz="1200" b="1" u="none" strike="noStrike" dirty="0" err="1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เวิลด์</a:t>
                      </a:r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จำกัด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โทร 0-2106-7676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380578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โทร 0-2950-1901 (คุณลูกหนู)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บริษัท แอ</a:t>
                      </a:r>
                      <a:r>
                        <a:rPr lang="th-TH" sz="1200" b="1" u="none" strike="noStrike" dirty="0" err="1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โร</a:t>
                      </a:r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โกลเบิล จำกัด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417713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  <a:hlinkClick r:id="rId7"/>
                        </a:rPr>
                        <a:t>Email: bigman_around@hotmail.com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   02 308 2690 | Official Line ID: @aeroglobal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179029" marR="4973" marT="497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285466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ID Line : nooichi24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หจก. บี.พี.เอ็ม.</a:t>
                      </a:r>
                      <a:r>
                        <a:rPr lang="th-TH" sz="1200" b="1" u="none" strike="noStrike" dirty="0" err="1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แทรเวิล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152832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4973" marR="4973" marT="49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โทร 0-2622-0067/ 085-235-0808 (คุณเดือน)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268544" marR="4973" marT="497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89234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BEC289E-A6E7-4F97-BD10-E6642B856600}"/>
              </a:ext>
            </a:extLst>
          </p:cNvPr>
          <p:cNvSpPr txBox="1"/>
          <p:nvPr/>
        </p:nvSpPr>
        <p:spPr>
          <a:xfrm>
            <a:off x="3779912" y="402168"/>
            <a:ext cx="4572000" cy="632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  <a:spcBef>
                <a:spcPts val="600"/>
              </a:spcBef>
              <a:spcAft>
                <a:spcPts val="800"/>
              </a:spcAft>
            </a:pPr>
            <a:r>
              <a:rPr lang="th-TH" sz="1200" b="1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บริษัท การบินไทย จำกัด (มหาชน)</a:t>
            </a:r>
            <a:r>
              <a:rPr lang="th-TH" sz="1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(08.00 – 17.00 น.) พัก 12.00 – 13.00 น.</a:t>
            </a:r>
            <a:r>
              <a:rPr lang="th-TH" sz="1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br>
              <a:rPr lang="th-TH" sz="1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โทร 0-2545-3522 / 0-2288-7163	</a:t>
            </a:r>
            <a:r>
              <a:rPr lang="en-US" sz="1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Email: </a:t>
            </a:r>
            <a:r>
              <a:rPr lang="en-US" sz="1200" b="1" u="sng" dirty="0">
                <a:solidFill>
                  <a:srgbClr val="0563C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8"/>
              </a:rPr>
              <a:t>governmentsales@thaiairways.com</a:t>
            </a:r>
            <a:endParaRPr lang="en-US" sz="12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230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85876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1350" dirty="0"/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9A7DD97-48C9-41FC-8F5C-3B86898AA4BB}"/>
              </a:ext>
            </a:extLst>
          </p:cNvPr>
          <p:cNvSpPr txBox="1">
            <a:spLocks/>
          </p:cNvSpPr>
          <p:nvPr/>
        </p:nvSpPr>
        <p:spPr>
          <a:xfrm>
            <a:off x="0" y="1599642"/>
            <a:ext cx="9144000" cy="1944216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defPPr>
              <a:defRPr lang="ko-KR"/>
            </a:defPPr>
            <a:lvl1pPr lvl="0" algn="ctr">
              <a:lnSpc>
                <a:spcPct val="80000"/>
              </a:lnSpc>
              <a:spcBef>
                <a:spcPts val="0"/>
              </a:spcBef>
              <a:buFontTx/>
              <a:buNone/>
              <a:defRPr sz="23000" b="1" spc="-6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defRPr>
            </a:lvl1pPr>
            <a:lvl2pPr latinLnBrk="1">
              <a:defRPr sz="1800"/>
            </a:lvl2pPr>
            <a:lvl3pPr latinLnBrk="1">
              <a:defRPr sz="1800"/>
            </a:lvl3pPr>
            <a:lvl4pPr latinLnBrk="1">
              <a:defRPr sz="1800"/>
            </a:lvl4pPr>
            <a:lvl5pPr latinLnBrk="1">
              <a:defRPr sz="1800"/>
            </a:lvl5pPr>
            <a:lvl6pPr latinLnBrk="1">
              <a:defRPr sz="1800"/>
            </a:lvl6pPr>
            <a:lvl7pPr latinLnBrk="1">
              <a:defRPr sz="1800"/>
            </a:lvl7pPr>
            <a:lvl8pPr latinLnBrk="1">
              <a:defRPr sz="1800"/>
            </a:lvl8pPr>
            <a:lvl9pPr latinLnBrk="1">
              <a:defRPr sz="1800"/>
            </a:lvl9pPr>
          </a:lstStyle>
          <a:p>
            <a:r>
              <a:rPr lang="th-TH" sz="17250" dirty="0"/>
              <a:t>ค่าใช้จ่ายเดินทาง</a:t>
            </a:r>
            <a:br>
              <a:rPr lang="th-TH" sz="17250" dirty="0"/>
            </a:br>
            <a:r>
              <a:rPr lang="th-TH" sz="17250" dirty="0"/>
              <a:t>ไปประจำการ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6605C-7F02-4EA7-BB56-A6A3468A91DA}"/>
              </a:ext>
            </a:extLst>
          </p:cNvPr>
          <p:cNvSpPr txBox="1"/>
          <p:nvPr/>
        </p:nvSpPr>
        <p:spPr>
          <a:xfrm>
            <a:off x="4572000" y="4395555"/>
            <a:ext cx="46634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/>
              <a:t>พระราชกฤษฎีกา ค่าใช้จ่ายในการเดินทางไปราชการ พ.ศ. 2526 และที่แก้ไขเพิ่มเติม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5F3FD-45F7-49F1-921C-95924B5504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7317" r="4255" b="12683"/>
          <a:stretch/>
        </p:blipFill>
        <p:spPr>
          <a:xfrm>
            <a:off x="7881946" y="3390131"/>
            <a:ext cx="1137425" cy="98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7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EC49E-CE23-4F66-B6AC-FC5832502F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b="5201"/>
          <a:stretch/>
        </p:blipFill>
        <p:spPr>
          <a:xfrm>
            <a:off x="323528" y="51470"/>
            <a:ext cx="3528392" cy="5054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FC94D6-C38F-41C9-9C90-36D88F852F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b="9649"/>
          <a:stretch/>
        </p:blipFill>
        <p:spPr>
          <a:xfrm>
            <a:off x="4590581" y="85770"/>
            <a:ext cx="4032447" cy="4885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D5557-889A-459E-9F5C-325559BB767C}"/>
              </a:ext>
            </a:extLst>
          </p:cNvPr>
          <p:cNvSpPr txBox="1"/>
          <p:nvPr/>
        </p:nvSpPr>
        <p:spPr>
          <a:xfrm>
            <a:off x="290911" y="143484"/>
            <a:ext cx="13716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50" b="1" dirty="0">
                <a:solidFill>
                  <a:srgbClr val="0033CC"/>
                </a:solidFill>
                <a:cs typeface="+mj-cs"/>
              </a:rPr>
              <a:t>แบบขอรับค่าย้ายถิ่นกลับ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73EFC-3E46-41BF-A2BF-8173C649D219}"/>
              </a:ext>
            </a:extLst>
          </p:cNvPr>
          <p:cNvSpPr txBox="1"/>
          <p:nvPr/>
        </p:nvSpPr>
        <p:spPr>
          <a:xfrm>
            <a:off x="3707906" y="115151"/>
            <a:ext cx="31683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50" b="1" dirty="0">
                <a:solidFill>
                  <a:srgbClr val="0033CC"/>
                </a:solidFill>
                <a:cs typeface="+mj-cs"/>
              </a:rPr>
              <a:t>แบบขออนุมัติให้ คู่สมสร บุตร และผู้ติดตาม กลับก่อนข้าราชการ</a:t>
            </a:r>
          </a:p>
        </p:txBody>
      </p:sp>
    </p:spTree>
    <p:extLst>
      <p:ext uri="{BB962C8B-B14F-4D97-AF65-F5344CB8AC3E}">
        <p14:creationId xmlns:p14="http://schemas.microsoft.com/office/powerpoint/2010/main" val="3067113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152779-2F2D-44E4-9C6F-B79D71CB91FE}"/>
              </a:ext>
            </a:extLst>
          </p:cNvPr>
          <p:cNvSpPr txBox="1"/>
          <p:nvPr/>
        </p:nvSpPr>
        <p:spPr>
          <a:xfrm>
            <a:off x="269776" y="164039"/>
            <a:ext cx="8604448" cy="4815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2400"/>
              </a:spcBef>
              <a:spcAft>
                <a:spcPts val="800"/>
              </a:spcAft>
            </a:pPr>
            <a:r>
              <a:rPr lang="th-TH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กฎระเบียบที่เกี่ยวข้อง</a:t>
            </a:r>
            <a:endParaRPr lang="en-US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lnSpc>
                <a:spcPts val="1800"/>
              </a:lnSpc>
              <a:spcAft>
                <a:spcPts val="800"/>
              </a:spcAft>
            </a:pP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1. พระราชกฤษฎีกาค่าใช้จ่ายในการเดินทางไปราชการ พ.ศ. 2526 (แก้ไขเพิ่มเติมถึงฉบับที่ 9 พ.ศ. 2560)</a:t>
            </a:r>
            <a:endParaRPr lang="en-US" sz="1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lnSpc>
                <a:spcPts val="1800"/>
              </a:lnSpc>
              <a:spcAft>
                <a:spcPts val="800"/>
              </a:spcAft>
            </a:pP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2. ระเบียบกระทรวงการคลังว่าด้วยการเบิกค่าใช้จ่ายในการเดินทางไปราชการ พ.ศ. 2550 (แก้ไขเพิ่มเติมถึงฉบับที่ 3 พ.ศ. 2565)</a:t>
            </a:r>
            <a:endParaRPr lang="en-US" sz="1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lnSpc>
                <a:spcPts val="1800"/>
              </a:lnSpc>
              <a:spcAft>
                <a:spcPts val="800"/>
              </a:spcAft>
            </a:pP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3. หนังสือกระทรวงการคลัง ด่วนที่สุด ที่ กค 0409.06/ว 42 ลว. 26 ก.ค. 2550 เรื่อง หลักเกณฑ์การเบิก</a:t>
            </a:r>
            <a:b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ค่าพาหนะรับจ้างข้ามเขตจังหวัด เงินชดเชย และค่าใช้จ่ายอื่นที่จำเป็นต้องจ่ายเนื่องในการเดินทางไปราชการ</a:t>
            </a:r>
            <a:endParaRPr lang="en-US" sz="1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lnSpc>
                <a:spcPts val="1800"/>
              </a:lnSpc>
              <a:spcAft>
                <a:spcPts val="800"/>
              </a:spcAft>
            </a:pP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4. หนังสือกระทรวงการคลัง ที่ กค 0406.6/20330 ลว. 31 ก.ค. 2551 เรื่อง การเบิกค่าพาหนะเดินทางกลับประเทศไทย </a:t>
            </a:r>
            <a:endParaRPr lang="en-US" sz="1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lnSpc>
                <a:spcPts val="1800"/>
              </a:lnSpc>
              <a:spcAft>
                <a:spcPts val="800"/>
              </a:spcAft>
            </a:pP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5. หนังสือกระทรวงการคลัง ด่วนที่สุด ที่ กค 0408.4/ว 165 ลว. 22 ธ.ค. 2559 เรื่อง หลักเกณฑ์และหลักฐานประกอบการเบิกจ่าย</a:t>
            </a:r>
            <a:b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ค่าใช้จ่ายในการเดินทางไปราชการต่างประเทศ และวิธีปฏิบัติกรณีผู้เดินทางทำหลักฐานประกอบการเบิกจ่ายสูญหาย</a:t>
            </a:r>
          </a:p>
          <a:p>
            <a:pPr indent="457200">
              <a:lnSpc>
                <a:spcPts val="1800"/>
              </a:lnSpc>
              <a:spcAft>
                <a:spcPts val="800"/>
              </a:spcAft>
            </a:pP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6. </a:t>
            </a:r>
            <a:r>
              <a:rPr lang="th-TH" sz="1600" b="1" spc="-1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หนังสือกระทรวงการคลัง ที่ กค 0406.4/51132 ลว. 24 ธ.ค. 2558 เรื่อง การเบิกค่าใช้จ่ายในการย้ายถิ่น</a:t>
            </a: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ที่อยู่ในราชการประจำในต่างประเทศ </a:t>
            </a:r>
            <a:b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กรณีคู่สมรสและบุตรติดตามไปภายหลัง 1 ปี</a:t>
            </a:r>
            <a:endParaRPr lang="en-US" sz="1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lnSpc>
                <a:spcPts val="1800"/>
              </a:lnSpc>
              <a:spcAft>
                <a:spcPts val="800"/>
              </a:spcAft>
            </a:pP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7. หนังสือกระทรวงการคลัง ที่ กค 0406.4/32132 ลว. 8 ส.ค. 2561 เรื่อง ค่าพาหนะของผู้ติดตามซึ่งเดินทางไปอยู่ร่วมกับข้าราชการ</a:t>
            </a:r>
            <a:b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ที่เดินทางย้ายต่อเนื่อง</a:t>
            </a:r>
            <a:endParaRPr lang="en-US" sz="1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lnSpc>
                <a:spcPts val="1800"/>
              </a:lnSpc>
              <a:spcAft>
                <a:spcPts val="800"/>
              </a:spcAft>
            </a:pP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8. บันทึกสำนักบริหารการคลัง ที่ 0207/2466/2556 ลว. 5 ก.ค. 2556 เรื่อง ขออนุมัติเบิกค่าเช่าโรงแรมหรือที่พักอื่นส่วน</a:t>
            </a:r>
            <a:b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ที่เกินกำหนด 15 วัน ตามที่กระทรวงการคลังอนุมัติ</a:t>
            </a:r>
            <a:endParaRPr lang="en-US" sz="1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lnSpc>
                <a:spcPts val="1800"/>
              </a:lnSpc>
              <a:spcAft>
                <a:spcPts val="800"/>
              </a:spcAft>
            </a:pPr>
            <a:r>
              <a:rPr lang="th-TH" sz="1600" b="1" spc="-1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9. หนังสือกระทรวงการคลัง ที่ กค 040</a:t>
            </a:r>
            <a:r>
              <a:rPr lang="en-US" sz="1600" b="1" spc="-1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8.4</a:t>
            </a:r>
            <a:r>
              <a:rPr lang="th-TH" sz="1600" b="1" spc="-1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1600" b="1" spc="-1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11743</a:t>
            </a:r>
            <a:r>
              <a:rPr lang="th-TH" sz="1600" b="1" spc="-1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ลว. </a:t>
            </a:r>
            <a:r>
              <a:rPr lang="en-US" sz="1600" b="1" spc="-1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12</a:t>
            </a:r>
            <a:r>
              <a:rPr lang="th-TH" sz="1600" b="1" spc="-10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มี.ค. 2562  เรื่อง ตอบข้อหารือสิทธิบุตรบุญธรรม</a:t>
            </a:r>
            <a:endParaRPr lang="en-US" sz="1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lnSpc>
                <a:spcPts val="1800"/>
              </a:lnSpc>
              <a:spcAft>
                <a:spcPts val="800"/>
              </a:spcAft>
            </a:pPr>
            <a:r>
              <a:rPr lang="th-TH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10. หนังสือกระทรวงการคลัง ที่ กค 040</a:t>
            </a:r>
            <a:r>
              <a:rPr lang="en-US" sz="1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8.4</a:t>
            </a:r>
            <a:r>
              <a:rPr lang="th-TH" sz="1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1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1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6662 ลว. 31 มี.ค. 2564 เรื่อง ค่าใช้จ่ายที่จำเป็นเนื่องในการเดินทางไปราชการประจำ</a:t>
            </a:r>
            <a:endParaRPr lang="en-US" sz="1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604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85875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9A7DD97-48C9-41FC-8F5C-3B86898AA4BB}"/>
              </a:ext>
            </a:extLst>
          </p:cNvPr>
          <p:cNvSpPr txBox="1">
            <a:spLocks/>
          </p:cNvSpPr>
          <p:nvPr/>
        </p:nvSpPr>
        <p:spPr>
          <a:xfrm>
            <a:off x="0" y="1599642"/>
            <a:ext cx="9144000" cy="1944216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FontTx/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 latinLnBrk="0">
              <a:lnSpc>
                <a:spcPct val="80000"/>
              </a:lnSpc>
              <a:spcBef>
                <a:spcPts val="0"/>
              </a:spcBef>
              <a:defRPr/>
            </a:pPr>
            <a:r>
              <a:rPr lang="th-TH" sz="23000" spc="-6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พ.ข.ต</a:t>
            </a:r>
            <a:r>
              <a:rPr lang="th-TH" sz="23000" spc="-6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127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E6B64E-7E29-486A-9F21-27B93047FC2D}"/>
              </a:ext>
            </a:extLst>
          </p:cNvPr>
          <p:cNvSpPr txBox="1">
            <a:spLocks/>
          </p:cNvSpPr>
          <p:nvPr/>
        </p:nvSpPr>
        <p:spPr>
          <a:xfrm>
            <a:off x="0" y="1268973"/>
            <a:ext cx="9144000" cy="3600400"/>
          </a:xfrm>
          <a:prstGeom prst="rect">
            <a:avLst/>
          </a:prstGeom>
          <a:noFill/>
          <a:ln w="47625" cmpd="thinThick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th-TH" sz="3200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ข้าราชการ ตั้งแต่วันที่เข้า</a:t>
            </a:r>
            <a:r>
              <a:rPr lang="th-TH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รับหน้าที่จนถึงวันพ้นหน้าที่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th-TH" sz="3200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คู่สมรส	ตั้งแต่วันที่เดินทาง</a:t>
            </a:r>
            <a:r>
              <a:rPr lang="th-TH" sz="3600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ไปอยู่ร่วมด้วย </a:t>
            </a:r>
            <a:r>
              <a:rPr lang="th-TH" sz="3200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แจ้งสถานะสมรส</a:t>
            </a:r>
            <a:endParaRPr lang="th-TH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th-TH" sz="3200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         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th-TH" sz="3200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th-TH" sz="3200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บุตรบุญธรรมหรือบุตรที่ยกให้เป็นบุตรบุญธรรมบุคคลอื่น</a:t>
            </a:r>
            <a:r>
              <a:rPr lang="th-TH" sz="3200" u="sng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เบิกไม่ได้ </a:t>
            </a:r>
            <a:br>
              <a:rPr lang="th-TH" sz="3200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		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</a:pPr>
            <a:r>
              <a:rPr lang="th-TH" sz="2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***การจดทะเบียนสมรสกับเพศเดียวกันที่ถูกต้องตามกฎหมายไทย เมื่อแจ้งสถานะสมรสจึงสามารถรับ </a:t>
            </a:r>
            <a:r>
              <a:rPr lang="th-TH" sz="2000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พ.ข.ต</a:t>
            </a:r>
            <a:r>
              <a:rPr lang="th-TH" sz="2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ได้***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4B6AA4-F026-4691-BE5A-F9F0D7ECE1AB}"/>
              </a:ext>
            </a:extLst>
          </p:cNvPr>
          <p:cNvSpPr txBox="1">
            <a:spLocks/>
          </p:cNvSpPr>
          <p:nvPr/>
        </p:nvSpPr>
        <p:spPr>
          <a:xfrm>
            <a:off x="1979711" y="88682"/>
            <a:ext cx="5112569" cy="7708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การรับเงิน </a:t>
            </a:r>
            <a:r>
              <a:rPr lang="th-TH" sz="6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พ.ข.ต</a:t>
            </a:r>
            <a:r>
              <a:rPr lang="th-TH" sz="6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C:\Users\pasikat\Desktop\667359.png">
            <a:extLst>
              <a:ext uri="{FF2B5EF4-FFF2-40B4-BE49-F238E27FC236}">
                <a16:creationId xmlns:a16="http://schemas.microsoft.com/office/drawing/2014/main" id="{99BCFA11-01E0-4558-BF60-511AB41C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" y="184132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pasikat\Desktop\667359.png">
            <a:extLst>
              <a:ext uri="{FF2B5EF4-FFF2-40B4-BE49-F238E27FC236}">
                <a16:creationId xmlns:a16="http://schemas.microsoft.com/office/drawing/2014/main" id="{62E3C2F2-7A15-43B3-9F60-6A82E553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4" y="1324732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pasikat\Desktop\667359.png">
            <a:extLst>
              <a:ext uri="{FF2B5EF4-FFF2-40B4-BE49-F238E27FC236}">
                <a16:creationId xmlns:a16="http://schemas.microsoft.com/office/drawing/2014/main" id="{15C5A269-E580-4067-8E3A-D56613595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3" y="2438084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91169E-AAB3-4EFF-B4FD-4A0E25CDE0E6}"/>
              </a:ext>
            </a:extLst>
          </p:cNvPr>
          <p:cNvSpPr txBox="1"/>
          <p:nvPr/>
        </p:nvSpPr>
        <p:spPr>
          <a:xfrm>
            <a:off x="595191" y="2399799"/>
            <a:ext cx="844416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บุตร</a:t>
            </a:r>
            <a:r>
              <a:rPr lang="th-TH" sz="3600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   </a:t>
            </a: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คนที่ 1 – 3 นับแต่วันที่แจ้งหรือวัน</a:t>
            </a:r>
          </a:p>
        </p:txBody>
      </p:sp>
    </p:spTree>
    <p:extLst>
      <p:ext uri="{BB962C8B-B14F-4D97-AF65-F5344CB8AC3E}">
        <p14:creationId xmlns:p14="http://schemas.microsoft.com/office/powerpoint/2010/main" val="777147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35288-7A8E-4600-B421-2141AF013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13461" r="31887" b="9771"/>
          <a:stretch/>
        </p:blipFill>
        <p:spPr>
          <a:xfrm>
            <a:off x="467868" y="195486"/>
            <a:ext cx="3888432" cy="4896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2FC551-6CB2-414D-8DB0-F75D5227C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2" t="14721" r="31887" b="4641"/>
          <a:stretch/>
        </p:blipFill>
        <p:spPr>
          <a:xfrm>
            <a:off x="4764237" y="-12773"/>
            <a:ext cx="3696195" cy="5143501"/>
          </a:xfrm>
          <a:prstGeom prst="rect">
            <a:avLst/>
          </a:prstGeom>
        </p:spPr>
      </p:pic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D39F53C1-EA1D-4A33-8688-3B6ED87BF28D}"/>
              </a:ext>
            </a:extLst>
          </p:cNvPr>
          <p:cNvSpPr/>
          <p:nvPr/>
        </p:nvSpPr>
        <p:spPr>
          <a:xfrm>
            <a:off x="107828" y="123478"/>
            <a:ext cx="1837717" cy="504056"/>
          </a:xfrm>
          <a:prstGeom prst="round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แบบเข้ารับหน้าที่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D94D6DD3-4D38-41C1-8A04-23D650F0D6ED}"/>
              </a:ext>
            </a:extLst>
          </p:cNvPr>
          <p:cNvSpPr/>
          <p:nvPr/>
        </p:nvSpPr>
        <p:spPr>
          <a:xfrm>
            <a:off x="5554812" y="4083918"/>
            <a:ext cx="3240360" cy="521728"/>
          </a:xfrm>
          <a:prstGeom prst="round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แบบยืนยันการอยู่ร่วมด้วย</a:t>
            </a:r>
            <a:endParaRPr lang="en-US" sz="2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4589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43;p54">
            <a:extLst>
              <a:ext uri="{FF2B5EF4-FFF2-40B4-BE49-F238E27FC236}">
                <a16:creationId xmlns:a16="http://schemas.microsoft.com/office/drawing/2014/main" id="{01E538C4-EE21-4C14-BDC8-27C133F014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229" y="0"/>
            <a:ext cx="8421815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1BF7510D-3B32-47C9-A372-CA8DDBCEB6BF}"/>
              </a:ext>
            </a:extLst>
          </p:cNvPr>
          <p:cNvSpPr/>
          <p:nvPr/>
        </p:nvSpPr>
        <p:spPr>
          <a:xfrm>
            <a:off x="107504" y="195486"/>
            <a:ext cx="2448272" cy="504056"/>
          </a:xfrm>
          <a:prstGeom prst="round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รายละเอียดเกี่ยวกับบุตร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4A89FE-B507-4EF4-BAA7-FED36767A832}"/>
              </a:ext>
            </a:extLst>
          </p:cNvPr>
          <p:cNvSpPr/>
          <p:nvPr/>
        </p:nvSpPr>
        <p:spPr>
          <a:xfrm>
            <a:off x="251520" y="3870796"/>
            <a:ext cx="478904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th-TH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การรับเงิน พ.ข.ต.ของบุตร </a:t>
            </a:r>
          </a:p>
          <a:p>
            <a:r>
              <a:rPr lang="th-TH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ต้องกรอกรายละเอียดตามแบบให้ครบถ้วน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368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92317FA-1DBB-4BF1-B3A1-1D679E4162B1}"/>
              </a:ext>
            </a:extLst>
          </p:cNvPr>
          <p:cNvSpPr txBox="1"/>
          <p:nvPr/>
        </p:nvSpPr>
        <p:spPr>
          <a:xfrm>
            <a:off x="215008" y="248037"/>
            <a:ext cx="89289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กรณีที่ได้รับคำสั่งหรือได้รับอนุญาตให้ฝึกอบรม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ในประเทศที่ประจำการ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ให้คงได้รับ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พ.ข.ต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ตามที่ได้รับอยู่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แต่ถ้า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!!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ได้รับคำสั่งหรือได้รับอนุญาตให้ฝึกอบรม </a:t>
            </a:r>
            <a:r>
              <a:rPr lang="th-TH" sz="32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นอกประเทศประจำการ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ให้ได้รับ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พ.ข.ต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สำหรับระยะเวลาดังกล่าว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ไม่เกินปี </a:t>
            </a:r>
            <a:r>
              <a:rPr lang="th-TH" sz="3200" u="sng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32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 ละ 30 วันทำการ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นับแต่ผู้นั้นเดินทางออกนอกประเทศประจำการ</a:t>
            </a: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Tx/>
              <a:buChar char="-"/>
            </a:pP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ลาป่วย ลาคลอดบุตร ลากิจส่วนตัว หรือลาพักผ่อน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โดยได้รับเงินเดือน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ระหว่างการลาและอยู่ในประเทศที่ประจำการ ให้คงได้รับ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พ.ข.ต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ตามที่ได้รับอยู่ 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แต่ถ้าเดินทางออกนอกประเทศประจำการให้ได้รับ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พ.ข.ต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b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ไม่เกินปี </a:t>
            </a:r>
            <a:r>
              <a:rPr lang="th-TH" sz="3200" u="sng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32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 ละ 30 วันทำการ</a:t>
            </a:r>
            <a:endParaRPr lang="en-US" sz="3200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8881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4DBF-C2CE-46A4-AF5C-94AD437DA44E}"/>
              </a:ext>
            </a:extLst>
          </p:cNvPr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การใช้สิทธิวันออกนอกประเทศของคู่สมรส/บุตร </a:t>
            </a:r>
            <a:br>
              <a:rPr 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กรณีอยู่ไม่ครบปีประจำการ (365 วัน)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628-722E-4471-B3AC-6B04B7A1D1F2}"/>
              </a:ext>
            </a:extLst>
          </p:cNvPr>
          <p:cNvSpPr txBox="1">
            <a:spLocks/>
          </p:cNvSpPr>
          <p:nvPr/>
        </p:nvSpPr>
        <p:spPr>
          <a:xfrm>
            <a:off x="251520" y="1816224"/>
            <a:ext cx="8640960" cy="1828800"/>
          </a:xfrm>
          <a:prstGeom prst="rect">
            <a:avLst/>
          </a:prstGeom>
          <a:ln w="47625" cmpd="thinThick">
            <a:solidFill>
              <a:schemeClr val="accent2">
                <a:lumMod val="75000"/>
                <a:alpha val="99000"/>
              </a:schemeClr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th-TH" sz="3600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วิธีการคำนวณ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th-TH" sz="3600" b="1" u="sng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จำนวนวันที่เหลืออยู่ในปีประจำการ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x </a:t>
            </a:r>
            <a:r>
              <a:rPr lang="th-TH" sz="3600" b="1" u="sng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จำนวนวันที่หลักเกณฑ์กำหนด</a:t>
            </a:r>
          </a:p>
          <a:p>
            <a:pPr marL="0" indent="0" algn="ctr">
              <a:lnSpc>
                <a:spcPct val="8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จำนวนวันเต็มปีประจำการ (365 วัน)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18173-407A-4EE1-BEA4-34FDFB109F9C}"/>
              </a:ext>
            </a:extLst>
          </p:cNvPr>
          <p:cNvSpPr txBox="1"/>
          <p:nvPr/>
        </p:nvSpPr>
        <p:spPr>
          <a:xfrm>
            <a:off x="0" y="3900100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** เศษของผลการคำนวณจำนวนวัน ที่</a:t>
            </a:r>
            <a:r>
              <a:rPr lang="th-TH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เกิน 0.5 ให้ปัดเศษขึ้นเป็น 1 วัน**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3018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39E3ED-E886-4851-8EDF-350EE9543147}"/>
              </a:ext>
            </a:extLst>
          </p:cNvPr>
          <p:cNvSpPr txBox="1">
            <a:spLocks/>
          </p:cNvSpPr>
          <p:nvPr/>
        </p:nvSpPr>
        <p:spPr>
          <a:xfrm>
            <a:off x="215516" y="178537"/>
            <a:ext cx="8712968" cy="10656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th-TH" sz="2800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r>
              <a:rPr lang="en-US" sz="2800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endParaRPr lang="th-TH" sz="2800" b="1" dirty="0">
              <a:solidFill>
                <a:srgbClr val="0066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th-TH" sz="2000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ข้าราชการเดินทางมารับหน้าที่ 1 ม.ค. 2566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th-TH" sz="2000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คู่สมรสเดินทางติดตามไปอยู่ร่วม โดยแจ้งการรับหน้าที่ของคู่สมรสในวันที่ 1 เม.ย. 2566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th-TH" sz="2000" b="1" spc="-30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* ระยะเวลาปีประจำการที่เหลืออยู่ที่จะอยู่ร่วมด้วย คือ </a:t>
            </a:r>
            <a:r>
              <a:rPr lang="th-TH" sz="2000" b="1" u="sng" spc="-3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000" b="1" u="sng" spc="-3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000" b="1" u="sng" spc="-3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 วัน</a:t>
            </a:r>
            <a:r>
              <a:rPr lang="th-TH" sz="2000" spc="-30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 (1 เม.ย. – 31 ธ.ค. 2566)</a:t>
            </a:r>
            <a:endParaRPr lang="en-US" sz="2000" b="1" u="sng" spc="-3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80733-80B2-4D47-9D78-BC140522108D}"/>
              </a:ext>
            </a:extLst>
          </p:cNvPr>
          <p:cNvSpPr txBox="1"/>
          <p:nvPr/>
        </p:nvSpPr>
        <p:spPr>
          <a:xfrm>
            <a:off x="0" y="1466381"/>
            <a:ext cx="914400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h-TH" sz="2000" b="1" spc="-4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หลักเกณฑ์ข้อ 18 (1) </a:t>
            </a:r>
            <a:r>
              <a:rPr lang="en-US" sz="2000" b="1" spc="-4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:  </a:t>
            </a:r>
            <a:r>
              <a:rPr lang="th-TH" sz="2000" b="1" spc="-4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เดินทางออกนอกประเทศประจำการรวมไม่เกิน 90 วัน ได้รับ พ.ข.ต. ตลอดปีประจำการ</a:t>
            </a:r>
            <a:endParaRPr lang="en-US" sz="2000" b="1" spc="-4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DD13F-2CD1-4368-8924-87679F856E46}"/>
              </a:ext>
            </a:extLst>
          </p:cNvPr>
          <p:cNvSpPr txBox="1"/>
          <p:nvPr/>
        </p:nvSpPr>
        <p:spPr>
          <a:xfrm>
            <a:off x="-13197" y="3272216"/>
            <a:ext cx="914400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หลักเกณฑ์ข้อ 18 (</a:t>
            </a:r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เดินทางออกนอกประเทศประจำการรวมเกิน 180 วัน</a:t>
            </a:r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ไม่ได้รับ พ.ข.ต. ตลอดปีประจำการ</a:t>
            </a:r>
            <a:endParaRPr lang="en-US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68B3C-B964-4631-A404-476765E1D36E}"/>
              </a:ext>
            </a:extLst>
          </p:cNvPr>
          <p:cNvSpPr txBox="1"/>
          <p:nvPr/>
        </p:nvSpPr>
        <p:spPr>
          <a:xfrm>
            <a:off x="36512" y="3713715"/>
            <a:ext cx="9071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5 วัน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x 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0 วัน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= 135.61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วัน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                                                        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365 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pPr algn="ctr"/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ดังนั้น คู่สมรสเดินทางออกนอกประเทศ ปีประจำการที่ 1 (1 ม.ค. – 31 ธ.ค. 2566) </a:t>
            </a:r>
          </a:p>
          <a:p>
            <a:pPr algn="ctr"/>
            <a:r>
              <a:rPr lang="th-TH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รวมแล้วเกิน 1</a:t>
            </a: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36</a:t>
            </a:r>
            <a:r>
              <a:rPr lang="th-TH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วัน 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ให้งดรับ พ.ข.ต. ตลอดปีประจำการนั้น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460200-D96D-47B1-8544-34000BF340FD}"/>
              </a:ext>
            </a:extLst>
          </p:cNvPr>
          <p:cNvGrpSpPr/>
          <p:nvPr/>
        </p:nvGrpSpPr>
        <p:grpSpPr>
          <a:xfrm>
            <a:off x="94307" y="1866491"/>
            <a:ext cx="8928992" cy="1323439"/>
            <a:chOff x="743633" y="1681838"/>
            <a:chExt cx="8424428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D4DBA7-E1EE-48E8-8465-7443A643035B}"/>
                </a:ext>
              </a:extLst>
            </p:cNvPr>
            <p:cNvSpPr txBox="1"/>
            <p:nvPr/>
          </p:nvSpPr>
          <p:spPr>
            <a:xfrm>
              <a:off x="743633" y="1681838"/>
              <a:ext cx="84244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06699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  <a:r>
                <a:rPr lang="en-US" sz="2000" b="1" dirty="0">
                  <a:solidFill>
                    <a:srgbClr val="006699"/>
                  </a:solidFill>
                  <a:latin typeface="TH SarabunPSK" pitchFamily="34" charset="-34"/>
                  <a:cs typeface="TH SarabunPSK" pitchFamily="34" charset="-34"/>
                </a:rPr>
                <a:t>7</a:t>
              </a:r>
              <a:r>
                <a:rPr lang="th-TH" sz="2000" b="1" dirty="0">
                  <a:solidFill>
                    <a:srgbClr val="006699"/>
                  </a:solidFill>
                  <a:latin typeface="TH SarabunPSK" pitchFamily="34" charset="-34"/>
                  <a:cs typeface="TH SarabunPSK" pitchFamily="34" charset="-34"/>
                </a:rPr>
                <a:t>5 วัน </a:t>
              </a:r>
              <a:r>
                <a:rPr lang="en-US" sz="2000" b="1" dirty="0">
                  <a:solidFill>
                    <a:srgbClr val="006699"/>
                  </a:solidFill>
                  <a:latin typeface="TH SarabunPSK" pitchFamily="34" charset="-34"/>
                  <a:cs typeface="TH SarabunPSK" pitchFamily="34" charset="-34"/>
                </a:rPr>
                <a:t>x </a:t>
              </a:r>
              <a:r>
                <a:rPr lang="th-TH" sz="2000" b="1" dirty="0">
                  <a:solidFill>
                    <a:srgbClr val="006699"/>
                  </a:solidFill>
                  <a:latin typeface="TH SarabunPSK" pitchFamily="34" charset="-34"/>
                  <a:cs typeface="TH SarabunPSK" pitchFamily="34" charset="-34"/>
                </a:rPr>
                <a:t>90 วัน </a:t>
              </a:r>
              <a:r>
                <a:rPr lang="en-US" sz="2000" b="1" dirty="0">
                  <a:solidFill>
                    <a:srgbClr val="006699"/>
                  </a:solidFill>
                  <a:latin typeface="TH SarabunPSK" pitchFamily="34" charset="-34"/>
                  <a:cs typeface="TH SarabunPSK" pitchFamily="34" charset="-34"/>
                </a:rPr>
                <a:t>= 67.80</a:t>
              </a:r>
              <a:r>
                <a:rPr lang="th-TH" sz="2000" b="1" dirty="0">
                  <a:solidFill>
                    <a:srgbClr val="006699"/>
                  </a:solidFill>
                  <a:latin typeface="TH SarabunPSK" pitchFamily="34" charset="-34"/>
                  <a:cs typeface="TH SarabunPSK" pitchFamily="34" charset="-34"/>
                </a:rPr>
                <a:t> วัน</a:t>
              </a:r>
              <a:endParaRPr lang="en-US" sz="2000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th-TH" sz="2000" b="1" dirty="0">
                  <a:solidFill>
                    <a:srgbClr val="006699"/>
                  </a:solidFill>
                  <a:latin typeface="TH SarabunPSK" pitchFamily="34" charset="-34"/>
                  <a:cs typeface="TH SarabunPSK" pitchFamily="34" charset="-34"/>
                </a:rPr>
                <a:t>                                                                 </a:t>
              </a:r>
              <a:r>
                <a:rPr lang="en-US" sz="2000" b="1" dirty="0">
                  <a:solidFill>
                    <a:srgbClr val="006699"/>
                  </a:solidFill>
                  <a:latin typeface="TH SarabunPSK" pitchFamily="34" charset="-34"/>
                  <a:cs typeface="TH SarabunPSK" pitchFamily="34" charset="-34"/>
                </a:rPr>
                <a:t>365 </a:t>
              </a:r>
              <a:r>
                <a:rPr lang="th-TH" sz="2000" b="1" dirty="0">
                  <a:solidFill>
                    <a:srgbClr val="006699"/>
                  </a:solidFill>
                  <a:latin typeface="TH SarabunPSK" pitchFamily="34" charset="-34"/>
                  <a:cs typeface="TH SarabunPSK" pitchFamily="34" charset="-34"/>
                </a:rPr>
                <a:t>วัน</a:t>
              </a:r>
            </a:p>
            <a:p>
              <a:pPr algn="ctr"/>
              <a:r>
                <a:rPr lang="th-TH" sz="2000" b="1" dirty="0">
                  <a:solidFill>
                    <a:srgbClr val="006699"/>
                  </a:solidFill>
                  <a:latin typeface="TH SarabunPSK" pitchFamily="34" charset="-34"/>
                  <a:cs typeface="TH SarabunPSK" pitchFamily="34" charset="-34"/>
                </a:rPr>
                <a:t>ดังนั้น คู่สมรสสามารถเดินทางออกนอกประเทศ ปีประจำการที่ 1 (1 ม.ค. – 31 ธ.ค. 2566) </a:t>
              </a:r>
            </a:p>
            <a:p>
              <a:pPr algn="ctr"/>
              <a:r>
                <a:rPr lang="th-TH" sz="2000" b="1" u="sng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รวมไม่เกิน </a:t>
              </a:r>
              <a:r>
                <a:rPr lang="en-US" sz="2000" b="1" u="sng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68</a:t>
              </a:r>
              <a:r>
                <a:rPr lang="th-TH" sz="2000" b="1" u="sng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วัน </a:t>
              </a:r>
              <a:r>
                <a:rPr lang="th-TH" sz="2000" b="1" dirty="0">
                  <a:solidFill>
                    <a:srgbClr val="006699"/>
                  </a:solidFill>
                  <a:latin typeface="TH SarabunPSK" pitchFamily="34" charset="-34"/>
                  <a:cs typeface="TH SarabunPSK" pitchFamily="34" charset="-34"/>
                </a:rPr>
                <a:t>โดยได้รับ พ.ข.ต. ตลอดปีประจำการ</a:t>
              </a:r>
              <a:endParaRPr lang="en-US" sz="2000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C9C1CB4-531D-4914-93C5-734508BDBFD8}"/>
                </a:ext>
              </a:extLst>
            </p:cNvPr>
            <p:cNvCxnSpPr>
              <a:cxnSpLocks/>
            </p:cNvCxnSpPr>
            <p:nvPr/>
          </p:nvCxnSpPr>
          <p:spPr>
            <a:xfrm>
              <a:off x="3949214" y="2027057"/>
              <a:ext cx="1188931" cy="0"/>
            </a:xfrm>
            <a:prstGeom prst="line">
              <a:avLst/>
            </a:prstGeom>
            <a:ln w="19050">
              <a:solidFill>
                <a:srgbClr val="00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56A7D2-F453-426A-BB65-362A39AB8DB0}"/>
              </a:ext>
            </a:extLst>
          </p:cNvPr>
          <p:cNvCxnSpPr>
            <a:cxnSpLocks/>
          </p:cNvCxnSpPr>
          <p:nvPr/>
        </p:nvCxnSpPr>
        <p:spPr>
          <a:xfrm>
            <a:off x="3275856" y="4031047"/>
            <a:ext cx="1476164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732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1EB11-7E0F-4DDC-94E6-014DBCB292FF}"/>
              </a:ext>
            </a:extLst>
          </p:cNvPr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หลักเกณฑ์ข้อ 18 (2)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: 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เดินทางออกนอกประเทศรวมกันเกิน 90 วัน แต่ไม่เกิน 180 วัน 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                        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ไม่มีสิทธิรับ พ.ข.ต.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ตั้งแต่วันที่ 91 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442D7-126B-4E1F-A22F-1A58BF4F7566}"/>
              </a:ext>
            </a:extLst>
          </p:cNvPr>
          <p:cNvSpPr txBox="1"/>
          <p:nvPr/>
        </p:nvSpPr>
        <p:spPr>
          <a:xfrm>
            <a:off x="107504" y="26064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  <a:endParaRPr lang="en-US" sz="3200" b="1" dirty="0">
              <a:solidFill>
                <a:srgbClr val="0066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2FFB5-4BD2-4712-9369-F862DD647D41}"/>
              </a:ext>
            </a:extLst>
          </p:cNvPr>
          <p:cNvSpPr txBox="1"/>
          <p:nvPr/>
        </p:nvSpPr>
        <p:spPr>
          <a:xfrm>
            <a:off x="0" y="2162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ดังนั้น หากคู่สมรสเดินทางออกนอกประเทศประจำการเกินกว่า 6</a:t>
            </a:r>
            <a:r>
              <a:rPr lang="en-US" sz="2400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400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 วัน แต่ไม่เกิน 1</a:t>
            </a:r>
            <a:r>
              <a:rPr lang="en-US" sz="2400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36</a:t>
            </a:r>
            <a:r>
              <a:rPr lang="th-TH" sz="2400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 วัน </a:t>
            </a:r>
          </a:p>
          <a:p>
            <a:pPr algn="ctr"/>
            <a:r>
              <a:rPr lang="th-TH" sz="2400" b="1" u="sng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จะไม่มีสิทธิรับ พ.ข.ต. คู่สมรสตั้งแต่วันที่ 6</a:t>
            </a:r>
            <a:r>
              <a:rPr lang="en-US" sz="2400" b="1" u="sng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2400" b="1" u="sng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 เป็นต้นไป (งดจ่าย </a:t>
            </a:r>
            <a:r>
              <a:rPr lang="th-TH" sz="2400" b="1" u="sng" dirty="0" err="1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พ.ข.ต</a:t>
            </a:r>
            <a:r>
              <a:rPr lang="th-TH" sz="2400" b="1" u="sng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. วันที่ 69 – 136)</a:t>
            </a:r>
            <a:endParaRPr lang="en-US" sz="2400" b="1" u="sng" dirty="0">
              <a:solidFill>
                <a:srgbClr val="0066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48D1D-1FDA-4CB2-819B-E50650447A4B}"/>
              </a:ext>
            </a:extLst>
          </p:cNvPr>
          <p:cNvSpPr txBox="1"/>
          <p:nvPr/>
        </p:nvSpPr>
        <p:spPr>
          <a:xfrm>
            <a:off x="1475656" y="3200694"/>
            <a:ext cx="6445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หากออกนอกประเทศประจำการ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เกิน 136 วัน </a:t>
            </a:r>
          </a:p>
          <a:p>
            <a:pPr algn="ctr"/>
            <a:r>
              <a:rPr lang="th-TH" sz="3600" b="1" dirty="0">
                <a:solidFill>
                  <a:srgbClr val="FF0000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ต้องคืนเงิน </a:t>
            </a:r>
            <a:r>
              <a:rPr lang="th-TH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พ.ข.ต</a:t>
            </a:r>
            <a:r>
              <a:rPr lang="th-TH" sz="3600" b="1" dirty="0">
                <a:solidFill>
                  <a:srgbClr val="FF0000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. ที่ได้รับทั้งหมดใน</a:t>
            </a:r>
            <a:r>
              <a:rPr lang="th-TH" sz="3600" b="1">
                <a:solidFill>
                  <a:srgbClr val="FF0000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ปีประจำการ</a:t>
            </a:r>
            <a:r>
              <a:rPr lang="th-TH" sz="3600" b="1" dirty="0">
                <a:solidFill>
                  <a:srgbClr val="FF0000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นี้</a:t>
            </a:r>
            <a:endParaRPr lang="en-US" sz="4400" b="1" dirty="0">
              <a:solidFill>
                <a:srgbClr val="FF000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956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B5DE0B-77F2-43EC-8FBA-1217F91C5E06}"/>
              </a:ext>
            </a:extLst>
          </p:cNvPr>
          <p:cNvSpPr txBox="1">
            <a:spLocks/>
          </p:cNvSpPr>
          <p:nvPr/>
        </p:nvSpPr>
        <p:spPr>
          <a:xfrm>
            <a:off x="179512" y="398186"/>
            <a:ext cx="8712968" cy="5486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th-TH" sz="4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ค่าใช้จ่ายในการเดินทางไปประจำการ มาตรา 59</a:t>
            </a:r>
            <a:endParaRPr lang="en-US" sz="45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F2A66-9C66-49FD-ADB5-D7355C071D0B}"/>
              </a:ext>
            </a:extLst>
          </p:cNvPr>
          <p:cNvSpPr txBox="1"/>
          <p:nvPr/>
        </p:nvSpPr>
        <p:spPr>
          <a:xfrm>
            <a:off x="443261" y="1271239"/>
            <a:ext cx="2358483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7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ก่อนออกเดินทาง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C99C5-FA45-48A8-A139-C695C814ADF7}"/>
              </a:ext>
            </a:extLst>
          </p:cNvPr>
          <p:cNvSpPr txBox="1"/>
          <p:nvPr/>
        </p:nvSpPr>
        <p:spPr>
          <a:xfrm>
            <a:off x="4889809" y="1254512"/>
            <a:ext cx="2436542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700" b="1">
                <a:solidFill>
                  <a:srgbClr val="0033CC"/>
                </a:solidFill>
              </a:defRPr>
            </a:lvl1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ระหว่างการเดินทาง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39E84-2FCE-4598-AF7E-54EEC603C94E}"/>
              </a:ext>
            </a:extLst>
          </p:cNvPr>
          <p:cNvSpPr txBox="1"/>
          <p:nvPr/>
        </p:nvSpPr>
        <p:spPr>
          <a:xfrm>
            <a:off x="539553" y="1856170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ค่าย้ายถิ่นที่อยู่</a:t>
            </a:r>
          </a:p>
          <a:p>
            <a:r>
              <a:rPr lang="th-TH" sz="2000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(ม.70)</a:t>
            </a:r>
          </a:p>
          <a:p>
            <a:r>
              <a:rPr lang="th-TH" sz="40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ค่าเครื่องแต่งตัว</a:t>
            </a:r>
            <a:br>
              <a:rPr lang="th-TH" sz="20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(ม.65-67 บัญชีหมายเลข 10)</a:t>
            </a:r>
          </a:p>
          <a:p>
            <a:r>
              <a:rPr lang="th-TH" sz="40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ค่าพาหนะ</a:t>
            </a:r>
            <a:br>
              <a:rPr lang="th-TH" sz="20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(ม.62)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38B160-0D1A-4F34-9BA5-D5799341B4AB}"/>
              </a:ext>
            </a:extLst>
          </p:cNvPr>
          <p:cNvSpPr txBox="1"/>
          <p:nvPr/>
        </p:nvSpPr>
        <p:spPr>
          <a:xfrm>
            <a:off x="5004048" y="1856170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ค่าเช่าที่พัก</a:t>
            </a:r>
            <a:br>
              <a:rPr lang="th-TH" sz="20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000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(ม.60-61 บัญชีหมายเลข 7)</a:t>
            </a:r>
          </a:p>
          <a:p>
            <a:r>
              <a:rPr lang="th-TH" sz="40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ค่าเบี้ยเลี้ยง</a:t>
            </a:r>
            <a:br>
              <a:rPr lang="th-TH" sz="40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(ม.60-61 บัญชีหมายเลข 6)</a:t>
            </a:r>
          </a:p>
        </p:txBody>
      </p:sp>
    </p:spTree>
    <p:extLst>
      <p:ext uri="{BB962C8B-B14F-4D97-AF65-F5344CB8AC3E}">
        <p14:creationId xmlns:p14="http://schemas.microsoft.com/office/powerpoint/2010/main" val="2772553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41" y="1101601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9A7DD97-48C9-41FC-8F5C-3B86898AA4BB}"/>
              </a:ext>
            </a:extLst>
          </p:cNvPr>
          <p:cNvSpPr txBox="1">
            <a:spLocks/>
          </p:cNvSpPr>
          <p:nvPr/>
        </p:nvSpPr>
        <p:spPr>
          <a:xfrm>
            <a:off x="-1141" y="1491630"/>
            <a:ext cx="9145141" cy="1944216"/>
          </a:xfrm>
          <a:prstGeom prst="rect">
            <a:avLst/>
          </a:prstGeom>
        </p:spPr>
        <p:txBody>
          <a:bodyPr anchor="ctr">
            <a:normAutofit fontScale="4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FontTx/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 latinLnBrk="0">
              <a:lnSpc>
                <a:spcPct val="80000"/>
              </a:lnSpc>
              <a:spcBef>
                <a:spcPts val="0"/>
              </a:spcBef>
              <a:defRPr/>
            </a:pPr>
            <a:r>
              <a:rPr lang="th-TH" sz="20000" spc="-6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บัตรโดยสาร</a:t>
            </a:r>
          </a:p>
          <a:p>
            <a:pPr lvl="0" latinLnBrk="0">
              <a:lnSpc>
                <a:spcPct val="80000"/>
              </a:lnSpc>
              <a:spcBef>
                <a:spcPts val="0"/>
              </a:spcBef>
              <a:defRPr/>
            </a:pPr>
            <a:r>
              <a:rPr lang="th-TH" sz="23000" spc="-6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เมือง </a:t>
            </a:r>
            <a:r>
              <a:rPr lang="en-US" sz="23000" spc="-6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HARDSHIP</a:t>
            </a:r>
            <a:endParaRPr lang="th-TH" sz="23000" spc="-6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1376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B1AE2-3FC4-4137-BABC-CD31CC174990}"/>
              </a:ext>
            </a:extLst>
          </p:cNvPr>
          <p:cNvSpPr txBox="1"/>
          <p:nvPr/>
        </p:nvSpPr>
        <p:spPr>
          <a:xfrm>
            <a:off x="0" y="267494"/>
            <a:ext cx="9144000" cy="615553"/>
          </a:xfrm>
          <a:prstGeom prst="rect">
            <a:avLst/>
          </a:prstGeom>
          <a:solidFill>
            <a:srgbClr val="F07624"/>
          </a:solidFill>
        </p:spPr>
        <p:txBody>
          <a:bodyPr wrap="square" rtlCol="0">
            <a:spAutoFit/>
          </a:bodyPr>
          <a:lstStyle/>
          <a:p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ช่วงระยะเวลาที่จะใช้สิทธิ ปีละ 1 ครั้ง ต่อปีประจำการ (ไม่สามารถสะสมได้)</a:t>
            </a:r>
            <a:endParaRPr lang="en-US" sz="3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DA5545-0E8A-4E19-AA3B-DEB99BFB6CE2}"/>
              </a:ext>
            </a:extLst>
          </p:cNvPr>
          <p:cNvSpPr/>
          <p:nvPr/>
        </p:nvSpPr>
        <p:spPr>
          <a:xfrm>
            <a:off x="323528" y="1040910"/>
            <a:ext cx="2736304" cy="1098792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กรณีขอใช้สิทธิเดินทาง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ก่อนครบ 6 เดือน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ต้องขออนุมัติกระทรวงเป็นรายกรณี</a:t>
            </a:r>
            <a:endParaRPr lang="en-US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967DC2-667B-4BB5-9D2C-3F649B188F99}"/>
              </a:ext>
            </a:extLst>
          </p:cNvPr>
          <p:cNvSpPr/>
          <p:nvPr/>
        </p:nvSpPr>
        <p:spPr>
          <a:xfrm>
            <a:off x="3203848" y="1037715"/>
            <a:ext cx="2736304" cy="1098792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กรณีขอใช้สิทธิเดินทาง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หลังครบ 6 เดือน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 สนง. เป็นผู้อนุมัติ</a:t>
            </a:r>
            <a:endParaRPr lang="en-US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84DB02-CF03-4897-94EE-A80EC37B4F45}"/>
              </a:ext>
            </a:extLst>
          </p:cNvPr>
          <p:cNvSpPr/>
          <p:nvPr/>
        </p:nvSpPr>
        <p:spPr>
          <a:xfrm>
            <a:off x="6084168" y="1048239"/>
            <a:ext cx="2736304" cy="1098792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 สนง. ขอใช้สิทธิ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ขออนุมัติกระทรวงฯ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ทุกกรณี</a:t>
            </a:r>
            <a:endParaRPr lang="en-US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D1918-EA8C-4282-8FB9-0DA2AFFDE240}"/>
              </a:ext>
            </a:extLst>
          </p:cNvPr>
          <p:cNvSpPr txBox="1"/>
          <p:nvPr/>
        </p:nvSpPr>
        <p:spPr>
          <a:xfrm>
            <a:off x="179512" y="2499742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ในปีประจำการใดที่คู่สมรสหรือบุตร</a:t>
            </a:r>
            <a:r>
              <a:rPr lang="th-TH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ถูกงดจ่าย </a:t>
            </a:r>
            <a:r>
              <a:rPr lang="th-TH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พ.ข.ต</a:t>
            </a:r>
            <a:r>
              <a:rPr lang="th-TH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ให้ถือว่าสิทธิการได้รับ</a:t>
            </a:r>
            <a:r>
              <a:rPr lang="th-TH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บัตรโดยสาร </a:t>
            </a:r>
            <a:r>
              <a:rPr lang="en-US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Hardship </a:t>
            </a:r>
            <a:r>
              <a:rPr lang="th-TH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ถูกงดเช่นกัน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กรณีได้รับสิทธิบัตรโดยสาร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Hardship </a:t>
            </a:r>
            <a:r>
              <a:rPr lang="th-TH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เส้นทาง เมืองประจำการ – ประเทศไทย - เมืองประจำการ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แต่ประสงค์เดินทางไปเมืองอื่น 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ให้เบิกค่าบัตรโดยสารได้เท่าที่จ่ายจริง เส้นทาง เมืองประจำการ – เมืองอื่น – เมืองประจำการ </a:t>
            </a: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แต่ไม่เกิน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อัตราค่าบัตรโดยสาร 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เส้นทาง เมืองประจำการ – ประเทศไทย - เมืองประจำการ โดยต้องมีหลักฐานการเทียบราคาแนบประกอบการเบิกจ่ายทุกครั้ง</a:t>
            </a:r>
          </a:p>
          <a:p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(การซื้อบัตรโดยสารเครื่องบินอ้างอิงตามหลักเกณฑ์และแนวทางเดียวกับการเดินทางไปประจำการ)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5911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85875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9A7DD97-48C9-41FC-8F5C-3B86898AA4BB}"/>
              </a:ext>
            </a:extLst>
          </p:cNvPr>
          <p:cNvSpPr txBox="1">
            <a:spLocks/>
          </p:cNvSpPr>
          <p:nvPr/>
        </p:nvSpPr>
        <p:spPr>
          <a:xfrm>
            <a:off x="0" y="1599642"/>
            <a:ext cx="9144000" cy="1944216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FontTx/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 latinLnBrk="0">
              <a:lnSpc>
                <a:spcPct val="80000"/>
              </a:lnSpc>
              <a:spcBef>
                <a:spcPts val="0"/>
              </a:spcBef>
              <a:defRPr/>
            </a:pPr>
            <a:r>
              <a:rPr lang="th-TH" sz="23000" spc="-6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ค่าเช่าบ้านข้าราชการ</a:t>
            </a:r>
          </a:p>
        </p:txBody>
      </p:sp>
    </p:spTree>
    <p:extLst>
      <p:ext uri="{BB962C8B-B14F-4D97-AF65-F5344CB8AC3E}">
        <p14:creationId xmlns:p14="http://schemas.microsoft.com/office/powerpoint/2010/main" val="510717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079"/>
            <a:ext cx="5220072" cy="884466"/>
          </a:xfrm>
        </p:spPr>
        <p:txBody>
          <a:bodyPr/>
          <a:lstStyle/>
          <a:p>
            <a:pPr algn="ctr"/>
            <a:r>
              <a:rPr lang="th-TH" altLang="ko-KR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ขั้นตอนการเช่าบ้านหลังแรก</a:t>
            </a:r>
            <a:endParaRPr lang="ko-KR" altLang="en-US"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919742"/>
            <a:ext cx="755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แต่งตั้งคณะทำงานพิจารณาการเช่าบ้านของข้าราชการ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D8051-25BD-4A37-A3EE-03AC9AD63E08}"/>
              </a:ext>
            </a:extLst>
          </p:cNvPr>
          <p:cNvSpPr txBox="1"/>
          <p:nvPr/>
        </p:nvSpPr>
        <p:spPr>
          <a:xfrm>
            <a:off x="827584" y="1566073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กรอกแบบฟอร์ม 6101 เสนอคณะทำงานฯ พิจารณาให้ความเห็น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975A71-7BDA-416B-AF70-C7F3C50EDA44}"/>
              </a:ext>
            </a:extLst>
          </p:cNvPr>
          <p:cNvSpPr txBox="1"/>
          <p:nvPr/>
        </p:nvSpPr>
        <p:spPr>
          <a:xfrm>
            <a:off x="827584" y="2238493"/>
            <a:ext cx="813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คณะทำงานฯ มีบันทึกขออนุมัติเช่าบ้านพัก เสนอต่อหัวหน้าสำนักงาน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AAB5AE-94B5-4DB4-B504-F5D450C51DB2}"/>
              </a:ext>
            </a:extLst>
          </p:cNvPr>
          <p:cNvSpPr txBox="1"/>
          <p:nvPr/>
        </p:nvSpPr>
        <p:spPr>
          <a:xfrm>
            <a:off x="827584" y="2928646"/>
            <a:ext cx="8208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นำส่ง ทล ขออนุมัติเช่าบ้านให้กระทรวงฯ พร้อมแนบเอกสารแต่งตั้งคณะทำงานฯ, บันทึกของคณะทำงานฯ แบบ 6101 และร่างสัญญาเช่าบ้าน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76043B-FF7B-4A6A-9BFE-EB4C5BC753F3}"/>
              </a:ext>
            </a:extLst>
          </p:cNvPr>
          <p:cNvSpPr txBox="1"/>
          <p:nvPr/>
        </p:nvSpPr>
        <p:spPr>
          <a:xfrm>
            <a:off x="827584" y="3931191"/>
            <a:ext cx="813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เมื่อกระทรวงฯ อนุมัติแล้ว หัวหน้าสำนักงานใน ตปท. สามารถลงนามในสัญญาเช่า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E012DD-3045-4077-AFF1-3090682D642F}"/>
              </a:ext>
            </a:extLst>
          </p:cNvPr>
          <p:cNvSpPr/>
          <p:nvPr/>
        </p:nvSpPr>
        <p:spPr>
          <a:xfrm>
            <a:off x="251520" y="992701"/>
            <a:ext cx="484871" cy="45026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4E24CA-C703-4FCA-A902-458A709BBD72}"/>
              </a:ext>
            </a:extLst>
          </p:cNvPr>
          <p:cNvSpPr txBox="1"/>
          <p:nvPr/>
        </p:nvSpPr>
        <p:spPr>
          <a:xfrm>
            <a:off x="251520" y="1057916"/>
            <a:ext cx="484871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FD117A-C2CB-407E-8FFE-D55429081A9A}"/>
              </a:ext>
            </a:extLst>
          </p:cNvPr>
          <p:cNvGrpSpPr/>
          <p:nvPr/>
        </p:nvGrpSpPr>
        <p:grpSpPr>
          <a:xfrm>
            <a:off x="251520" y="1617433"/>
            <a:ext cx="484871" cy="450261"/>
            <a:chOff x="251520" y="1523631"/>
            <a:chExt cx="484871" cy="45026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72B7E9C-FE7F-4F7B-99F8-069A93F10A23}"/>
                </a:ext>
              </a:extLst>
            </p:cNvPr>
            <p:cNvSpPr/>
            <p:nvPr/>
          </p:nvSpPr>
          <p:spPr>
            <a:xfrm>
              <a:off x="251520" y="1523631"/>
              <a:ext cx="484871" cy="45026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4867C4-9D23-4576-B933-C1075FAAB696}"/>
                </a:ext>
              </a:extLst>
            </p:cNvPr>
            <p:cNvSpPr txBox="1"/>
            <p:nvPr/>
          </p:nvSpPr>
          <p:spPr>
            <a:xfrm>
              <a:off x="251520" y="1659943"/>
              <a:ext cx="484871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7681DEF-1A6A-4BB4-9665-27AE1B1E7CDC}"/>
              </a:ext>
            </a:extLst>
          </p:cNvPr>
          <p:cNvGrpSpPr/>
          <p:nvPr/>
        </p:nvGrpSpPr>
        <p:grpSpPr>
          <a:xfrm>
            <a:off x="251520" y="2337513"/>
            <a:ext cx="491257" cy="450261"/>
            <a:chOff x="251520" y="2139702"/>
            <a:chExt cx="491257" cy="45026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0D1CFEB-6407-483D-A379-6C9CFBF1E8AF}"/>
                </a:ext>
              </a:extLst>
            </p:cNvPr>
            <p:cNvSpPr/>
            <p:nvPr/>
          </p:nvSpPr>
          <p:spPr>
            <a:xfrm>
              <a:off x="251520" y="2139702"/>
              <a:ext cx="484871" cy="450261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277F83-0E46-45AA-BE8A-BDFF9473B824}"/>
                </a:ext>
              </a:extLst>
            </p:cNvPr>
            <p:cNvSpPr txBox="1"/>
            <p:nvPr/>
          </p:nvSpPr>
          <p:spPr>
            <a:xfrm>
              <a:off x="257906" y="2260547"/>
              <a:ext cx="484871" cy="246221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24B3319-93C5-4A3F-B87B-372D2EE3AA02}"/>
              </a:ext>
            </a:extLst>
          </p:cNvPr>
          <p:cNvGrpSpPr/>
          <p:nvPr/>
        </p:nvGrpSpPr>
        <p:grpSpPr>
          <a:xfrm>
            <a:off x="251520" y="3057593"/>
            <a:ext cx="484871" cy="450261"/>
            <a:chOff x="251520" y="2810151"/>
            <a:chExt cx="484871" cy="45026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D048883-4172-42C8-A403-F92E8E916E38}"/>
                </a:ext>
              </a:extLst>
            </p:cNvPr>
            <p:cNvSpPr/>
            <p:nvPr/>
          </p:nvSpPr>
          <p:spPr>
            <a:xfrm>
              <a:off x="251520" y="2810151"/>
              <a:ext cx="484871" cy="450261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A78F31-6C38-479A-BE42-D227D0F7F107}"/>
                </a:ext>
              </a:extLst>
            </p:cNvPr>
            <p:cNvSpPr txBox="1"/>
            <p:nvPr/>
          </p:nvSpPr>
          <p:spPr>
            <a:xfrm>
              <a:off x="282055" y="2912170"/>
              <a:ext cx="436574" cy="246221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F5F11E-C03F-41E4-BDCB-491DDDECB328}"/>
              </a:ext>
            </a:extLst>
          </p:cNvPr>
          <p:cNvGrpSpPr/>
          <p:nvPr/>
        </p:nvGrpSpPr>
        <p:grpSpPr>
          <a:xfrm>
            <a:off x="251520" y="3921689"/>
            <a:ext cx="484872" cy="450261"/>
            <a:chOff x="251520" y="3850191"/>
            <a:chExt cx="484872" cy="45026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949DC32-A54A-42BB-95E6-0578DAB5AB52}"/>
                </a:ext>
              </a:extLst>
            </p:cNvPr>
            <p:cNvSpPr/>
            <p:nvPr/>
          </p:nvSpPr>
          <p:spPr>
            <a:xfrm>
              <a:off x="251520" y="3850191"/>
              <a:ext cx="484872" cy="45026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9BF6C-EB23-4EDB-B294-A313707E19F8}"/>
                </a:ext>
              </a:extLst>
            </p:cNvPr>
            <p:cNvSpPr txBox="1"/>
            <p:nvPr/>
          </p:nvSpPr>
          <p:spPr>
            <a:xfrm>
              <a:off x="282056" y="3956507"/>
              <a:ext cx="436574" cy="246221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107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099" y="123607"/>
            <a:ext cx="7596336" cy="715968"/>
          </a:xfrm>
        </p:spPr>
        <p:txBody>
          <a:bodyPr/>
          <a:lstStyle/>
          <a:p>
            <a:pPr algn="ctr"/>
            <a:r>
              <a:rPr lang="th-TH" altLang="ko-KR" sz="4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รายละเอียดที่ต้องแจ้งในโทรเลข</a:t>
            </a:r>
            <a:endParaRPr lang="ko-KR" altLang="en-US" sz="4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8" name="Pentagon 107"/>
          <p:cNvSpPr/>
          <p:nvPr/>
        </p:nvSpPr>
        <p:spPr>
          <a:xfrm>
            <a:off x="1547664" y="1563637"/>
            <a:ext cx="1116184" cy="905299"/>
          </a:xfrm>
          <a:prstGeom prst="homePlate">
            <a:avLst>
              <a:gd name="adj" fmla="val 382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Rectangle 2"/>
          <p:cNvSpPr/>
          <p:nvPr/>
        </p:nvSpPr>
        <p:spPr>
          <a:xfrm>
            <a:off x="2411760" y="1563638"/>
            <a:ext cx="6514482" cy="905298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1622262" y="1755853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119" name="TextBox 10"/>
          <p:cNvSpPr txBox="1"/>
          <p:nvPr/>
        </p:nvSpPr>
        <p:spPr bwMode="auto">
          <a:xfrm>
            <a:off x="2841632" y="1637940"/>
            <a:ext cx="5734660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24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รายละเอียดการเช่าบ้าน เช่น อัตราค่าเช่า, ค่ามัดจำ, ค่านายหน้า, ระยะเวลาเช่าบ้าน, เงื่อนไขการจ่ายเงินต่าง ๆ</a:t>
            </a:r>
            <a:endParaRPr lang="en-US" altLang="ko-KR" sz="24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080F93-7ECF-4D21-AD7D-114A67EE5C47}"/>
              </a:ext>
            </a:extLst>
          </p:cNvPr>
          <p:cNvGrpSpPr/>
          <p:nvPr/>
        </p:nvGrpSpPr>
        <p:grpSpPr>
          <a:xfrm>
            <a:off x="1547664" y="2643757"/>
            <a:ext cx="7378578" cy="930431"/>
            <a:chOff x="1547664" y="2283717"/>
            <a:chExt cx="7378578" cy="930431"/>
          </a:xfrm>
        </p:grpSpPr>
        <p:sp>
          <p:nvSpPr>
            <p:cNvPr id="115" name="Pentagon 114"/>
            <p:cNvSpPr/>
            <p:nvPr/>
          </p:nvSpPr>
          <p:spPr>
            <a:xfrm>
              <a:off x="1547664" y="2283718"/>
              <a:ext cx="1116184" cy="905298"/>
            </a:xfrm>
            <a:prstGeom prst="homePlate">
              <a:avLst>
                <a:gd name="adj" fmla="val 4248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6" name="Rectangle 2"/>
            <p:cNvSpPr/>
            <p:nvPr/>
          </p:nvSpPr>
          <p:spPr>
            <a:xfrm>
              <a:off x="2411759" y="2283717"/>
              <a:ext cx="6514483" cy="930431"/>
            </a:xfrm>
            <a:custGeom>
              <a:avLst/>
              <a:gdLst/>
              <a:ahLst/>
              <a:cxnLst/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29337" y="2499742"/>
              <a:ext cx="604639" cy="430887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  <p:sp>
          <p:nvSpPr>
            <p:cNvPr id="126" name="TextBox 10"/>
            <p:cNvSpPr txBox="1"/>
            <p:nvPr/>
          </p:nvSpPr>
          <p:spPr bwMode="auto">
            <a:xfrm>
              <a:off x="2841632" y="2347324"/>
              <a:ext cx="5906832" cy="83099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h-TH" altLang="ko-KR" sz="24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ค่าเช่าบ้าน รวมค่าสาธารณูปโภคแล้วหรือไม่ </a:t>
              </a:r>
            </a:p>
            <a:p>
              <a:pPr>
                <a:defRPr/>
              </a:pPr>
              <a:r>
                <a:rPr lang="th-TH" altLang="ko-KR" sz="24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หากไม่รวม ขอให้ประมาณการค่าสาธารณูปโภคต่อเดือน</a:t>
              </a:r>
              <a:endParaRPr lang="en-US" altLang="ko-KR" sz="24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F197AEF-E21E-4CEB-8A29-8A9D221661BA}"/>
              </a:ext>
            </a:extLst>
          </p:cNvPr>
          <p:cNvGrpSpPr/>
          <p:nvPr/>
        </p:nvGrpSpPr>
        <p:grpSpPr>
          <a:xfrm>
            <a:off x="1547664" y="3795950"/>
            <a:ext cx="7378578" cy="576000"/>
            <a:chOff x="1547664" y="3003798"/>
            <a:chExt cx="7378578" cy="576000"/>
          </a:xfrm>
        </p:grpSpPr>
        <p:sp>
          <p:nvSpPr>
            <p:cNvPr id="122" name="Pentagon 121"/>
            <p:cNvSpPr/>
            <p:nvPr/>
          </p:nvSpPr>
          <p:spPr>
            <a:xfrm>
              <a:off x="1547664" y="3003798"/>
              <a:ext cx="1116184" cy="576000"/>
            </a:xfrm>
            <a:prstGeom prst="homePlate">
              <a:avLst>
                <a:gd name="adj" fmla="val 6342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23" name="Rectangle 2"/>
            <p:cNvSpPr/>
            <p:nvPr/>
          </p:nvSpPr>
          <p:spPr>
            <a:xfrm>
              <a:off x="2411759" y="3003798"/>
              <a:ext cx="6514483" cy="576000"/>
            </a:xfrm>
            <a:custGeom>
              <a:avLst/>
              <a:gdLst/>
              <a:ahLst/>
              <a:cxnLst/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629337" y="3082794"/>
              <a:ext cx="604639" cy="430887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  <p:sp>
          <p:nvSpPr>
            <p:cNvPr id="37" name="TextBox 10">
              <a:extLst>
                <a:ext uri="{FF2B5EF4-FFF2-40B4-BE49-F238E27FC236}">
                  <a16:creationId xmlns:a16="http://schemas.microsoft.com/office/drawing/2014/main" id="{73893A0C-C18A-4E7A-A9BA-5CE0E8EBD2FB}"/>
                </a:ext>
              </a:extLst>
            </p:cNvPr>
            <p:cNvSpPr txBox="1"/>
            <p:nvPr/>
          </p:nvSpPr>
          <p:spPr bwMode="auto">
            <a:xfrm>
              <a:off x="2863609" y="3068049"/>
              <a:ext cx="5529417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h-TH" altLang="ko-KR" sz="24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แจ้งเงินค่าเช่าบ้านคงเหลือของข้าราชการรายเดิม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BEA9708-ABE3-4AF2-888A-83E945A7C22C}"/>
              </a:ext>
            </a:extLst>
          </p:cNvPr>
          <p:cNvGrpSpPr/>
          <p:nvPr/>
        </p:nvGrpSpPr>
        <p:grpSpPr>
          <a:xfrm>
            <a:off x="1547664" y="4497813"/>
            <a:ext cx="7378579" cy="576000"/>
            <a:chOff x="1547664" y="3723878"/>
            <a:chExt cx="7378579" cy="576000"/>
          </a:xfrm>
        </p:grpSpPr>
        <p:sp>
          <p:nvSpPr>
            <p:cNvPr id="33" name="Pentagon 128">
              <a:extLst>
                <a:ext uri="{FF2B5EF4-FFF2-40B4-BE49-F238E27FC236}">
                  <a16:creationId xmlns:a16="http://schemas.microsoft.com/office/drawing/2014/main" id="{617AE539-EF56-40E0-A14A-1103FEC4EC3C}"/>
                </a:ext>
              </a:extLst>
            </p:cNvPr>
            <p:cNvSpPr/>
            <p:nvPr/>
          </p:nvSpPr>
          <p:spPr>
            <a:xfrm>
              <a:off x="1547664" y="3723878"/>
              <a:ext cx="1116184" cy="576000"/>
            </a:xfrm>
            <a:prstGeom prst="homePlate">
              <a:avLst>
                <a:gd name="adj" fmla="val 60588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624B57A-ECF3-4495-A2E7-53E778824862}"/>
                </a:ext>
              </a:extLst>
            </p:cNvPr>
            <p:cNvSpPr/>
            <p:nvPr/>
          </p:nvSpPr>
          <p:spPr>
            <a:xfrm>
              <a:off x="2411759" y="3723878"/>
              <a:ext cx="6514484" cy="576000"/>
            </a:xfrm>
            <a:custGeom>
              <a:avLst/>
              <a:gdLst/>
              <a:ahLst/>
              <a:cxnLst/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DD93D7-F9EE-4AFB-AD3F-8C8E57F9F308}"/>
                </a:ext>
              </a:extLst>
            </p:cNvPr>
            <p:cNvSpPr txBox="1"/>
            <p:nvPr/>
          </p:nvSpPr>
          <p:spPr>
            <a:xfrm>
              <a:off x="1629337" y="3802874"/>
              <a:ext cx="604639" cy="43088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4368DE93-95A9-4BDF-A687-875C7B9BDDD9}"/>
                </a:ext>
              </a:extLst>
            </p:cNvPr>
            <p:cNvSpPr txBox="1"/>
            <p:nvPr/>
          </p:nvSpPr>
          <p:spPr bwMode="auto">
            <a:xfrm>
              <a:off x="2841632" y="3799811"/>
              <a:ext cx="6084611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h-TH" altLang="ko-KR" sz="24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สำนักงานมีเงินรายได้แผ่นดินเพียงพอ หรือขอให้โอนเงินทาง </a:t>
              </a:r>
              <a:r>
                <a:rPr lang="en-US" altLang="ko-KR" sz="24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S.W.I.F.T.</a:t>
              </a:r>
              <a:endParaRPr lang="th-TH" altLang="ko-KR" sz="24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1" name="Google Shape;744;p89">
            <a:extLst>
              <a:ext uri="{FF2B5EF4-FFF2-40B4-BE49-F238E27FC236}">
                <a16:creationId xmlns:a16="http://schemas.microsoft.com/office/drawing/2014/main" id="{2A4EA524-1DEE-4576-A119-4C7565E86E57}"/>
              </a:ext>
            </a:extLst>
          </p:cNvPr>
          <p:cNvSpPr txBox="1"/>
          <p:nvPr/>
        </p:nvSpPr>
        <p:spPr>
          <a:xfrm>
            <a:off x="1528465" y="611669"/>
            <a:ext cx="7488832" cy="942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3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อ้างอิงตามระเบียบกระทรวงการคลัง ว่าด้วยการเบิกค่าเช่าบ้านข้าราชการสำหรับข้าราชการ</a:t>
            </a:r>
            <a:br>
              <a:rPr lang="th-TH" sz="23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</a:br>
            <a:r>
              <a:rPr lang="th-TH" sz="23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ซึ่งรับราชการประจำในต่างประเทศ พ.ศ. 2553</a:t>
            </a:r>
            <a:endParaRPr sz="23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Libre Franklin"/>
              <a:cs typeface="TH SarabunPSK" panose="020B0500040200020003" pitchFamily="34" charset="-34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1847867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5;g12bdc6a7a13_1_19">
            <a:extLst>
              <a:ext uri="{FF2B5EF4-FFF2-40B4-BE49-F238E27FC236}">
                <a16:creationId xmlns:a16="http://schemas.microsoft.com/office/drawing/2014/main" id="{0B418067-AE84-4B52-BE1A-3CF4C386531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1075" y="0"/>
            <a:ext cx="3979318" cy="514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DF34404-8F81-4EB0-9958-40CF270E44FA}"/>
              </a:ext>
            </a:extLst>
          </p:cNvPr>
          <p:cNvSpPr/>
          <p:nvPr/>
        </p:nvSpPr>
        <p:spPr>
          <a:xfrm>
            <a:off x="251520" y="188640"/>
            <a:ext cx="3384376" cy="2322258"/>
          </a:xfrm>
          <a:prstGeom prst="round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7000"/>
              </a:lnSpc>
            </a:pP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แบบคำขอเช่าบ้าน</a:t>
            </a:r>
            <a:b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</a:b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และขอรับค่าเช่าบ้าน</a:t>
            </a:r>
            <a:b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</a:b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ข้าราชการซึ่งรับราชการ</a:t>
            </a:r>
            <a:b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</a:b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ประจำในต่างประเทศ </a:t>
            </a:r>
            <a:b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</a:b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(แบบ 6101)</a:t>
            </a:r>
          </a:p>
        </p:txBody>
      </p:sp>
      <p:pic>
        <p:nvPicPr>
          <p:cNvPr id="4" name="Picture 2" descr="C:\Users\pasikat\Desktop\Rent_Home-512.png">
            <a:extLst>
              <a:ext uri="{FF2B5EF4-FFF2-40B4-BE49-F238E27FC236}">
                <a16:creationId xmlns:a16="http://schemas.microsoft.com/office/drawing/2014/main" id="{0DDF6DB8-F4A3-43CA-A973-D13C499E6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3" y="2740375"/>
            <a:ext cx="2199850" cy="219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634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9E465145-73FA-48C8-A0F3-53AD756F23BD}"/>
              </a:ext>
            </a:extLst>
          </p:cNvPr>
          <p:cNvSpPr/>
          <p:nvPr/>
        </p:nvSpPr>
        <p:spPr>
          <a:xfrm>
            <a:off x="251520" y="409277"/>
            <a:ext cx="3744416" cy="1831505"/>
          </a:xfrm>
          <a:prstGeom prst="round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7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ส่วนที่ 2 ของแบบ 6101</a:t>
            </a:r>
          </a:p>
          <a:p>
            <a:pPr lvl="0" algn="ctr">
              <a:lnSpc>
                <a:spcPct val="107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การพิจารณาของ</a:t>
            </a:r>
            <a:b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</a:b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คณะทำงานฯ</a:t>
            </a:r>
          </a:p>
        </p:txBody>
      </p:sp>
      <p:pic>
        <p:nvPicPr>
          <p:cNvPr id="3" name="Google Shape;561;g12bdc6a7a13_1_29">
            <a:extLst>
              <a:ext uri="{FF2B5EF4-FFF2-40B4-BE49-F238E27FC236}">
                <a16:creationId xmlns:a16="http://schemas.microsoft.com/office/drawing/2014/main" id="{B7536AA9-0E96-499E-9CF1-0FE6AE863C4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5800" y="0"/>
            <a:ext cx="398459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pasikat\Desktop\Rent_Home-512.png">
            <a:extLst>
              <a:ext uri="{FF2B5EF4-FFF2-40B4-BE49-F238E27FC236}">
                <a16:creationId xmlns:a16="http://schemas.microsoft.com/office/drawing/2014/main" id="{C2C771EC-F4D8-4B8C-A936-275FF768E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6527"/>
            <a:ext cx="2292556" cy="20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499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5955F88F-6E88-41CC-AD65-4C23AABA9D29}"/>
              </a:ext>
            </a:extLst>
          </p:cNvPr>
          <p:cNvSpPr/>
          <p:nvPr/>
        </p:nvSpPr>
        <p:spPr>
          <a:xfrm>
            <a:off x="293675" y="195486"/>
            <a:ext cx="3672408" cy="1001771"/>
          </a:xfrm>
          <a:prstGeom prst="round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7000"/>
              </a:lnSpc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ส่วนที่ 3</a:t>
            </a:r>
          </a:p>
          <a:p>
            <a:pPr lvl="0" algn="ctr">
              <a:lnSpc>
                <a:spcPct val="107000"/>
              </a:lnSpc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ความเห็นหัวหน้าสำนักงาน</a:t>
            </a:r>
          </a:p>
        </p:txBody>
      </p:sp>
      <p:pic>
        <p:nvPicPr>
          <p:cNvPr id="3" name="Google Shape;567;g12bdc6a7a13_1_33">
            <a:extLst>
              <a:ext uri="{FF2B5EF4-FFF2-40B4-BE49-F238E27FC236}">
                <a16:creationId xmlns:a16="http://schemas.microsoft.com/office/drawing/2014/main" id="{A69AB04B-F511-46B5-BDC0-42086638BE2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95936" y="1"/>
            <a:ext cx="41764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E9A9B599-87F8-475D-8276-D7D0660B7E9A}"/>
              </a:ext>
            </a:extLst>
          </p:cNvPr>
          <p:cNvSpPr/>
          <p:nvPr/>
        </p:nvSpPr>
        <p:spPr>
          <a:xfrm>
            <a:off x="608804" y="2715766"/>
            <a:ext cx="2520280" cy="1001771"/>
          </a:xfrm>
          <a:prstGeom prst="round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7000"/>
              </a:lnSpc>
            </a:pP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ส่วนที่ 4</a:t>
            </a:r>
          </a:p>
          <a:p>
            <a:pPr lvl="0" algn="ctr">
              <a:lnSpc>
                <a:spcPct val="107000"/>
              </a:lnSpc>
            </a:pP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การอนุมัติ</a:t>
            </a:r>
          </a:p>
        </p:txBody>
      </p:sp>
      <p:pic>
        <p:nvPicPr>
          <p:cNvPr id="5" name="Picture 2" descr="C:\Users\pasikat\Desktop\Rent_Home-512.png">
            <a:extLst>
              <a:ext uri="{FF2B5EF4-FFF2-40B4-BE49-F238E27FC236}">
                <a16:creationId xmlns:a16="http://schemas.microsoft.com/office/drawing/2014/main" id="{65DBFFA9-9118-454B-8908-E9A95138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97" y="3815014"/>
            <a:ext cx="1350739" cy="131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802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C86DDEE-5074-41C4-8E73-B026974EE6FB}"/>
              </a:ext>
            </a:extLst>
          </p:cNvPr>
          <p:cNvSpPr txBox="1"/>
          <p:nvPr/>
        </p:nvSpPr>
        <p:spPr>
          <a:xfrm>
            <a:off x="1403648" y="1190951"/>
            <a:ext cx="295232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ค่าน้ำ</a:t>
            </a:r>
          </a:p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ค่าไฟฟ้า</a:t>
            </a:r>
          </a:p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ค่าพลังงาน</a:t>
            </a:r>
          </a:p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ค่าส่วนกลาง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A9821-9357-440D-AF8A-C4C874D7D0C4}"/>
              </a:ext>
            </a:extLst>
          </p:cNvPr>
          <p:cNvSpPr txBox="1"/>
          <p:nvPr/>
        </p:nvSpPr>
        <p:spPr>
          <a:xfrm>
            <a:off x="4541093" y="1190951"/>
            <a:ext cx="4464496" cy="331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ค่าภาษี</a:t>
            </a:r>
          </a:p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ค่าประกันภัย</a:t>
            </a:r>
          </a:p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ค่าเช่าที่จอดรถ</a:t>
            </a:r>
          </a:p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ค่าใช้จ่ายอื่นตาม</a:t>
            </a:r>
            <a:br>
              <a:rPr lang="th-TH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ที่ กค กำหนด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037491-5BDA-4E53-9FE4-409F4722A6B1}"/>
              </a:ext>
            </a:extLst>
          </p:cNvPr>
          <p:cNvSpPr txBox="1">
            <a:spLocks/>
          </p:cNvSpPr>
          <p:nvPr/>
        </p:nvSpPr>
        <p:spPr>
          <a:xfrm>
            <a:off x="0" y="176675"/>
            <a:ext cx="9144000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ko-KR" sz="5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ค่าใช้จ่ายเกี่ยวกับค่าเช่าบ้าน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0826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C86DDEE-5074-41C4-8E73-B026974EE6FB}"/>
              </a:ext>
            </a:extLst>
          </p:cNvPr>
          <p:cNvSpPr txBox="1"/>
          <p:nvPr/>
        </p:nvSpPr>
        <p:spPr>
          <a:xfrm>
            <a:off x="1115616" y="2021117"/>
            <a:ext cx="3312368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ค่านายหน้า</a:t>
            </a:r>
          </a:p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ค่าทนายความ</a:t>
            </a:r>
          </a:p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เงินกินเปล่า</a:t>
            </a:r>
          </a:p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เงินประกันสัญญา </a:t>
            </a:r>
            <a:b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หรือเงินมัดจำ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037491-5BDA-4E53-9FE4-409F4722A6B1}"/>
              </a:ext>
            </a:extLst>
          </p:cNvPr>
          <p:cNvSpPr txBox="1">
            <a:spLocks/>
          </p:cNvSpPr>
          <p:nvPr/>
        </p:nvSpPr>
        <p:spPr>
          <a:xfrm>
            <a:off x="17140" y="51470"/>
            <a:ext cx="9144000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ko-KR" sz="5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ค่าใช้จ่ายเกี่ยวกับค่าเช่าบ้าน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B27ABA-6D0A-4711-96EF-A6A4E6F64936}"/>
              </a:ext>
            </a:extLst>
          </p:cNvPr>
          <p:cNvSpPr txBox="1">
            <a:spLocks/>
          </p:cNvSpPr>
          <p:nvPr/>
        </p:nvSpPr>
        <p:spPr>
          <a:xfrm>
            <a:off x="17140" y="699542"/>
            <a:ext cx="9144000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ko-KR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ที่สามารถเบิกจ่ายได้ตามที่จ่ายจริง </a:t>
            </a:r>
          </a:p>
          <a:p>
            <a:r>
              <a:rPr lang="th-TH" altLang="ko-KR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โดยมิได้นำมารวมคำนวณในการเบิกค่าเช่าบ้าน</a:t>
            </a:r>
            <a:endParaRPr lang="ko-KR" altLang="en-US" sz="36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1AD11-D1AE-45E4-A854-FA89796E0DB4}"/>
              </a:ext>
            </a:extLst>
          </p:cNvPr>
          <p:cNvSpPr txBox="1"/>
          <p:nvPr/>
        </p:nvSpPr>
        <p:spPr>
          <a:xfrm>
            <a:off x="4433292" y="2022934"/>
            <a:ext cx="368344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ค่าอากรแสตมป์</a:t>
            </a:r>
          </a:p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ค่าลงทะเบียนสัญญา</a:t>
            </a:r>
          </a:p>
          <a:p>
            <a:pPr marL="571500" indent="-5715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ค่าจ้างผู้เชี่ยวชาญ</a:t>
            </a:r>
            <a:b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ตรวจสอบสภาพบ้าน</a:t>
            </a:r>
          </a:p>
        </p:txBody>
      </p:sp>
    </p:spTree>
    <p:extLst>
      <p:ext uri="{BB962C8B-B14F-4D97-AF65-F5344CB8AC3E}">
        <p14:creationId xmlns:p14="http://schemas.microsoft.com/office/powerpoint/2010/main" val="174018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CA5322A-AEF5-4DA9-9FD3-B1BDBDA8D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709275"/>
              </p:ext>
            </p:extLst>
          </p:nvPr>
        </p:nvGraphicFramePr>
        <p:xfrm>
          <a:off x="690561" y="915566"/>
          <a:ext cx="7953375" cy="3300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530">
                  <a:extLst>
                    <a:ext uri="{9D8B030D-6E8A-4147-A177-3AD203B41FA5}">
                      <a16:colId xmlns:a16="http://schemas.microsoft.com/office/drawing/2014/main" val="2401363006"/>
                    </a:ext>
                  </a:extLst>
                </a:gridCol>
                <a:gridCol w="1609820">
                  <a:extLst>
                    <a:ext uri="{9D8B030D-6E8A-4147-A177-3AD203B41FA5}">
                      <a16:colId xmlns:a16="http://schemas.microsoft.com/office/drawing/2014/main" val="233202596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4157792934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4256938109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065878402"/>
                    </a:ext>
                  </a:extLst>
                </a:gridCol>
              </a:tblGrid>
              <a:tr h="471488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รายการค่าใช้จ่าย</a:t>
                      </a:r>
                    </a:p>
                  </a:txBody>
                  <a:tcPr marL="68580" marR="68580" marT="34290" marB="3429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ผู้เดินทางไปประจำการ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535055"/>
                  </a:ext>
                </a:extLst>
              </a:tr>
              <a:tr h="471488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ข้าราชการ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คู่สมรส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บุตร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ผู้ติดตาม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6078502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1.ค่าเบี้ยเลี้ยง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97200394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2.ค่าเช่าที่พัก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9718553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3.ค่าพาหนะ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381616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4.ค่าเครื่องแต่งตัว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830148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5.ค่าย้ายถิ่นที่อยู่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7140248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D61CEC3-60F8-46CA-A6F1-6FDA967130A9}"/>
              </a:ext>
            </a:extLst>
          </p:cNvPr>
          <p:cNvSpPr/>
          <p:nvPr/>
        </p:nvSpPr>
        <p:spPr>
          <a:xfrm>
            <a:off x="2914650" y="2257425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220A65-9694-4700-86A3-E51BAA92DBE3}"/>
              </a:ext>
            </a:extLst>
          </p:cNvPr>
          <p:cNvSpPr/>
          <p:nvPr/>
        </p:nvSpPr>
        <p:spPr>
          <a:xfrm>
            <a:off x="2905125" y="2686051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DD13B0-AED7-408D-B591-D60FB54212A5}"/>
              </a:ext>
            </a:extLst>
          </p:cNvPr>
          <p:cNvSpPr/>
          <p:nvPr/>
        </p:nvSpPr>
        <p:spPr>
          <a:xfrm>
            <a:off x="2905125" y="3143249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54D483-1291-4E6D-9D0B-2FD03A5B9FCE}"/>
              </a:ext>
            </a:extLst>
          </p:cNvPr>
          <p:cNvSpPr/>
          <p:nvPr/>
        </p:nvSpPr>
        <p:spPr>
          <a:xfrm>
            <a:off x="2905125" y="3605210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9E4806-A7CA-4A8D-9740-99D0C91859B0}"/>
              </a:ext>
            </a:extLst>
          </p:cNvPr>
          <p:cNvSpPr/>
          <p:nvPr/>
        </p:nvSpPr>
        <p:spPr>
          <a:xfrm>
            <a:off x="2905125" y="4095538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26870D-D741-4BC8-BF12-0ED5487D3F97}"/>
              </a:ext>
            </a:extLst>
          </p:cNvPr>
          <p:cNvSpPr/>
          <p:nvPr/>
        </p:nvSpPr>
        <p:spPr>
          <a:xfrm>
            <a:off x="4486274" y="2698749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DAFC32-E34C-44BC-8EA8-5BD3B5D329CE}"/>
              </a:ext>
            </a:extLst>
          </p:cNvPr>
          <p:cNvSpPr/>
          <p:nvPr/>
        </p:nvSpPr>
        <p:spPr>
          <a:xfrm>
            <a:off x="4495799" y="3143249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1CC6E5-3EAF-4A97-B89B-1DC249125A76}"/>
              </a:ext>
            </a:extLst>
          </p:cNvPr>
          <p:cNvSpPr/>
          <p:nvPr/>
        </p:nvSpPr>
        <p:spPr>
          <a:xfrm>
            <a:off x="4495799" y="3587750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44B777-68AB-4727-B386-FBBFCEE744AA}"/>
              </a:ext>
            </a:extLst>
          </p:cNvPr>
          <p:cNvSpPr/>
          <p:nvPr/>
        </p:nvSpPr>
        <p:spPr>
          <a:xfrm>
            <a:off x="4481510" y="4095538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AD0E1C-3EB9-4627-A4B6-2A2E0737CC66}"/>
              </a:ext>
            </a:extLst>
          </p:cNvPr>
          <p:cNvSpPr/>
          <p:nvPr/>
        </p:nvSpPr>
        <p:spPr>
          <a:xfrm>
            <a:off x="6076949" y="2701923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5FF62B-DCF1-44E6-BB5C-1579E504459C}"/>
              </a:ext>
            </a:extLst>
          </p:cNvPr>
          <p:cNvSpPr/>
          <p:nvPr/>
        </p:nvSpPr>
        <p:spPr>
          <a:xfrm>
            <a:off x="6076947" y="3143249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7AA87F-C786-45E5-B418-E4A1FF828DB7}"/>
              </a:ext>
            </a:extLst>
          </p:cNvPr>
          <p:cNvSpPr/>
          <p:nvPr/>
        </p:nvSpPr>
        <p:spPr>
          <a:xfrm>
            <a:off x="6067427" y="3630611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71B410-6D4F-4BEB-828F-507CF74D8854}"/>
              </a:ext>
            </a:extLst>
          </p:cNvPr>
          <p:cNvSpPr/>
          <p:nvPr/>
        </p:nvSpPr>
        <p:spPr>
          <a:xfrm>
            <a:off x="6067427" y="4086149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79EA6E-25FA-41FD-BF37-CAC0B9504456}"/>
              </a:ext>
            </a:extLst>
          </p:cNvPr>
          <p:cNvSpPr/>
          <p:nvPr/>
        </p:nvSpPr>
        <p:spPr>
          <a:xfrm>
            <a:off x="7581899" y="2698749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04AB43-B65D-4641-9B64-C2483A7DC631}"/>
              </a:ext>
            </a:extLst>
          </p:cNvPr>
          <p:cNvSpPr/>
          <p:nvPr/>
        </p:nvSpPr>
        <p:spPr>
          <a:xfrm>
            <a:off x="7581895" y="3152774"/>
            <a:ext cx="171450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D817AED-2E27-4DAD-B935-6CFF780D24B0}"/>
              </a:ext>
            </a:extLst>
          </p:cNvPr>
          <p:cNvSpPr txBox="1">
            <a:spLocks/>
          </p:cNvSpPr>
          <p:nvPr/>
        </p:nvSpPr>
        <p:spPr>
          <a:xfrm>
            <a:off x="284356" y="284800"/>
            <a:ext cx="9144000" cy="5486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h-TH" sz="4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ค่าใช้จ่ายในการเดินทาง</a:t>
            </a:r>
            <a:r>
              <a:rPr lang="th-TH" sz="45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ไปประจำการ</a:t>
            </a:r>
            <a:endParaRPr lang="en-US" sz="45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B5B668-44BE-4F8A-805C-F8988151AD80}"/>
              </a:ext>
            </a:extLst>
          </p:cNvPr>
          <p:cNvSpPr txBox="1"/>
          <p:nvPr/>
        </p:nvSpPr>
        <p:spPr>
          <a:xfrm>
            <a:off x="681785" y="4371950"/>
            <a:ext cx="795337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ค่าเช่าที่พักของคู่สมรส/บุตรและ </a:t>
            </a:r>
            <a:r>
              <a:rPr lang="th-TH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ผต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 จะเบิกได้ในกรณีที่เดินทางพร้อม ขรก. เท่านั้น</a:t>
            </a:r>
          </a:p>
          <a:p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ค่าพาหนะและค่าเครื่องแต่งตัวของคู่สมรสและบุตร จะเบิกได้กรณีเดินทางตามไปภายในหนึ่งปีนับแต่วันที่ ขรก. ออกเดินทาง</a:t>
            </a:r>
          </a:p>
        </p:txBody>
      </p:sp>
    </p:spTree>
    <p:extLst>
      <p:ext uri="{BB962C8B-B14F-4D97-AF65-F5344CB8AC3E}">
        <p14:creationId xmlns:p14="http://schemas.microsoft.com/office/powerpoint/2010/main" val="2612252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116"/>
            <a:ext cx="9144000" cy="884466"/>
          </a:xfrm>
        </p:spPr>
        <p:txBody>
          <a:bodyPr/>
          <a:lstStyle/>
          <a:p>
            <a:pPr algn="ctr"/>
            <a:r>
              <a:rPr lang="th-TH" altLang="ko-KR" sz="5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ค่าใช้จ่ายที่ไม่สามารถเบิกได้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3848" y="99270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ค่าจ้างรักษาความปลอดภัย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D8051-25BD-4A37-A3EE-03AC9AD63E08}"/>
              </a:ext>
            </a:extLst>
          </p:cNvPr>
          <p:cNvSpPr txBox="1"/>
          <p:nvPr/>
        </p:nvSpPr>
        <p:spPr>
          <a:xfrm>
            <a:off x="3419872" y="174726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ค่าทำความสะอาด ค่าขนขยะ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975A71-7BDA-416B-AF70-C7F3C50EDA44}"/>
              </a:ext>
            </a:extLst>
          </p:cNvPr>
          <p:cNvSpPr txBox="1"/>
          <p:nvPr/>
        </p:nvSpPr>
        <p:spPr>
          <a:xfrm>
            <a:off x="3131840" y="2550708"/>
            <a:ext cx="619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ค่าเสาอากาศทีวี เคเบิลทีวี ภาษีการใช้โทรทัศน์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AAB5AE-94B5-4DB4-B504-F5D450C51DB2}"/>
              </a:ext>
            </a:extLst>
          </p:cNvPr>
          <p:cNvSpPr txBox="1"/>
          <p:nvPr/>
        </p:nvSpPr>
        <p:spPr>
          <a:xfrm>
            <a:off x="2771800" y="34494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ค่าใช้จ่ายอื่นที่มีลักษณะเดียวกัน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0DD7A6-773D-4FE0-86C9-1CED98B1E85A}"/>
              </a:ext>
            </a:extLst>
          </p:cNvPr>
          <p:cNvGrpSpPr/>
          <p:nvPr/>
        </p:nvGrpSpPr>
        <p:grpSpPr>
          <a:xfrm>
            <a:off x="-108520" y="992701"/>
            <a:ext cx="3256627" cy="3068321"/>
            <a:chOff x="247435" y="1319152"/>
            <a:chExt cx="3400643" cy="335147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F97B2B8-6D9F-4C48-9392-19CF9FD2C77D}"/>
                </a:ext>
              </a:extLst>
            </p:cNvPr>
            <p:cNvGrpSpPr/>
            <p:nvPr/>
          </p:nvGrpSpPr>
          <p:grpSpPr>
            <a:xfrm>
              <a:off x="247435" y="2414619"/>
              <a:ext cx="3149101" cy="2256006"/>
              <a:chOff x="247435" y="2414619"/>
              <a:chExt cx="3149101" cy="2256006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id="{A7A21247-9C0C-4656-85F2-A600C8FA872B}"/>
                  </a:ext>
                </a:extLst>
              </p:cNvPr>
              <p:cNvSpPr/>
              <p:nvPr/>
            </p:nvSpPr>
            <p:spPr>
              <a:xfrm rot="2700000" flipH="1">
                <a:off x="1034951" y="1627103"/>
                <a:ext cx="1574070" cy="3149101"/>
              </a:xfrm>
              <a:custGeom>
                <a:avLst/>
                <a:gdLst/>
                <a:ahLst/>
                <a:cxnLst/>
                <a:rect l="l" t="t" r="r" b="b"/>
                <a:pathLst>
                  <a:path w="1574070" h="3149101">
                    <a:moveTo>
                      <a:pt x="1396232" y="177838"/>
                    </a:moveTo>
                    <a:cubicBezTo>
                      <a:pt x="1732682" y="514288"/>
                      <a:pt x="1732682" y="1059782"/>
                      <a:pt x="1396232" y="1396232"/>
                    </a:cubicBezTo>
                    <a:cubicBezTo>
                      <a:pt x="1059782" y="1732681"/>
                      <a:pt x="514289" y="1732681"/>
                      <a:pt x="177839" y="1396232"/>
                    </a:cubicBezTo>
                    <a:cubicBezTo>
                      <a:pt x="-158611" y="1059782"/>
                      <a:pt x="-158611" y="514288"/>
                      <a:pt x="177839" y="177838"/>
                    </a:cubicBezTo>
                    <a:cubicBezTo>
                      <a:pt x="514289" y="-158611"/>
                      <a:pt x="1059782" y="-158611"/>
                      <a:pt x="1396232" y="177838"/>
                    </a:cubicBezTo>
                    <a:close/>
                    <a:moveTo>
                      <a:pt x="1574070" y="0"/>
                    </a:moveTo>
                    <a:cubicBezTo>
                      <a:pt x="1139403" y="-434668"/>
                      <a:pt x="434668" y="-434668"/>
                      <a:pt x="0" y="0"/>
                    </a:cubicBezTo>
                    <a:cubicBezTo>
                      <a:pt x="-434668" y="434667"/>
                      <a:pt x="-434668" y="1139403"/>
                      <a:pt x="0" y="1574070"/>
                    </a:cubicBezTo>
                    <a:cubicBezTo>
                      <a:pt x="149565" y="1723636"/>
                      <a:pt x="331107" y="1821737"/>
                      <a:pt x="522925" y="1867116"/>
                    </a:cubicBezTo>
                    <a:lnTo>
                      <a:pt x="522925" y="3149101"/>
                    </a:lnTo>
                    <a:lnTo>
                      <a:pt x="1051145" y="3149101"/>
                    </a:lnTo>
                    <a:lnTo>
                      <a:pt x="1051145" y="1867115"/>
                    </a:lnTo>
                    <a:cubicBezTo>
                      <a:pt x="1242964" y="1821737"/>
                      <a:pt x="1424505" y="1723636"/>
                      <a:pt x="1574070" y="1574070"/>
                    </a:cubicBezTo>
                    <a:cubicBezTo>
                      <a:pt x="2008738" y="1139403"/>
                      <a:pt x="2008738" y="434667"/>
                      <a:pt x="15740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33" name="Round Same Side Corner Rectangle 13">
                <a:extLst>
                  <a:ext uri="{FF2B5EF4-FFF2-40B4-BE49-F238E27FC236}">
                    <a16:creationId xmlns:a16="http://schemas.microsoft.com/office/drawing/2014/main" id="{EF8288F3-B39D-4560-ADCE-6E623356780A}"/>
                  </a:ext>
                </a:extLst>
              </p:cNvPr>
              <p:cNvSpPr/>
              <p:nvPr/>
            </p:nvSpPr>
            <p:spPr>
              <a:xfrm rot="13500000" flipH="1">
                <a:off x="396282" y="4255624"/>
                <a:ext cx="528162" cy="3018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 dirty="0"/>
              </a:p>
            </p:txBody>
          </p:sp>
        </p:grpSp>
        <p:pic>
          <p:nvPicPr>
            <p:cNvPr id="34" name="Picture 3" descr="D:\KBM-정애\014-Fullppt\PNG이미지\지구본.png">
              <a:extLst>
                <a:ext uri="{FF2B5EF4-FFF2-40B4-BE49-F238E27FC236}">
                  <a16:creationId xmlns:a16="http://schemas.microsoft.com/office/drawing/2014/main" id="{2ABCCC9C-BAA3-4523-A4C0-D416397BC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041" y="2076375"/>
              <a:ext cx="1236428" cy="1238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0667145-4DE2-44F1-ADAF-D45583A91CF4}"/>
                </a:ext>
              </a:extLst>
            </p:cNvPr>
            <p:cNvSpPr/>
            <p:nvPr/>
          </p:nvSpPr>
          <p:spPr>
            <a:xfrm>
              <a:off x="2991380" y="2832668"/>
              <a:ext cx="656698" cy="656698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7E4EF22-8BDD-4E33-A86E-0EE67D58D764}"/>
                </a:ext>
              </a:extLst>
            </p:cNvPr>
            <p:cNvSpPr/>
            <p:nvPr/>
          </p:nvSpPr>
          <p:spPr>
            <a:xfrm>
              <a:off x="2231740" y="1319152"/>
              <a:ext cx="656698" cy="65669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1566352-6162-445A-A545-90CAFAFFEE91}"/>
                </a:ext>
              </a:extLst>
            </p:cNvPr>
            <p:cNvSpPr/>
            <p:nvPr/>
          </p:nvSpPr>
          <p:spPr>
            <a:xfrm>
              <a:off x="2231740" y="3363838"/>
              <a:ext cx="656698" cy="65669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6A06633-D81E-4B02-8351-2B0F385F6ABE}"/>
                </a:ext>
              </a:extLst>
            </p:cNvPr>
            <p:cNvSpPr/>
            <p:nvPr/>
          </p:nvSpPr>
          <p:spPr>
            <a:xfrm>
              <a:off x="2991380" y="1899077"/>
              <a:ext cx="656698" cy="65669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0E513CD-D784-41D2-836F-EE0C7FEAFA35}"/>
                </a:ext>
              </a:extLst>
            </p:cNvPr>
            <p:cNvSpPr txBox="1"/>
            <p:nvPr/>
          </p:nvSpPr>
          <p:spPr>
            <a:xfrm>
              <a:off x="2324790" y="1502883"/>
              <a:ext cx="470598" cy="28923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73B5652-C5B1-4CBB-85D8-1D3A0DFC7CFD}"/>
                </a:ext>
              </a:extLst>
            </p:cNvPr>
            <p:cNvSpPr txBox="1"/>
            <p:nvPr/>
          </p:nvSpPr>
          <p:spPr>
            <a:xfrm>
              <a:off x="3084430" y="2082808"/>
              <a:ext cx="470598" cy="28923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0D1A38-4290-441D-B0E4-0AF813836F06}"/>
                </a:ext>
              </a:extLst>
            </p:cNvPr>
            <p:cNvSpPr txBox="1"/>
            <p:nvPr/>
          </p:nvSpPr>
          <p:spPr>
            <a:xfrm>
              <a:off x="3084430" y="3016399"/>
              <a:ext cx="470598" cy="28923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02700C9-7C94-412C-BBDE-2F43AC012682}"/>
                </a:ext>
              </a:extLst>
            </p:cNvPr>
            <p:cNvSpPr txBox="1"/>
            <p:nvPr/>
          </p:nvSpPr>
          <p:spPr>
            <a:xfrm>
              <a:off x="2324790" y="3553835"/>
              <a:ext cx="470598" cy="28923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3411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4A4AAC-E095-4CB7-A168-B572D395809D}"/>
              </a:ext>
            </a:extLst>
          </p:cNvPr>
          <p:cNvSpPr txBox="1">
            <a:spLocks/>
          </p:cNvSpPr>
          <p:nvPr/>
        </p:nvSpPr>
        <p:spPr>
          <a:xfrm>
            <a:off x="1106538" y="1128690"/>
            <a:ext cx="8064896" cy="3531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defRPr/>
            </a:pP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ผู้ให้เช่าบ้านหลังเดิม ไม่ต่อสัญญาเช่าบ้าน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ts val="5000"/>
              </a:lnSpc>
              <a:defRPr/>
            </a:pP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บ้านหลังเดิม มีสภาพแวดล้อมโดยรอบไม่ปลอดภัย</a:t>
            </a:r>
          </a:p>
          <a:p>
            <a:pPr marL="0" indent="0">
              <a:lnSpc>
                <a:spcPts val="5000"/>
              </a:lnSpc>
              <a:spcBef>
                <a:spcPts val="1800"/>
              </a:spcBef>
              <a:defRPr/>
            </a:pP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ผู้ให้เช่าบ้านหลังเดิม ขอเพิ่มอัตราค่าเช่าซึ่งเป็นจำนวน</a:t>
            </a:r>
            <a:b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สูงกว่าการเช่าบ้านหลังใหม่ที่รวมค่าใช้จ่ายที่เกี่ยวกับ</a:t>
            </a:r>
            <a:b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การเช่าบ้าน เช่น ค่ามัดจำ ค่านายหน้า และอื่น ๆ แล้ว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869EB1A0-B102-4EE9-9A1E-EA76F4675275}"/>
              </a:ext>
            </a:extLst>
          </p:cNvPr>
          <p:cNvSpPr/>
          <p:nvPr/>
        </p:nvSpPr>
        <p:spPr>
          <a:xfrm>
            <a:off x="33437" y="123478"/>
            <a:ext cx="9040505" cy="870426"/>
          </a:xfrm>
          <a:prstGeom prst="round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7000"/>
              </a:lnSpc>
            </a:pPr>
            <a:r>
              <a:rPr lang="th-TH" sz="50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เงื่อนไขการเช่าบ้านหลังที่สอง ที่เบิกค่าใช้จ่ายอื่นได้</a:t>
            </a:r>
          </a:p>
        </p:txBody>
      </p:sp>
      <p:sp>
        <p:nvSpPr>
          <p:cNvPr id="12" name="Oval 31">
            <a:extLst>
              <a:ext uri="{FF2B5EF4-FFF2-40B4-BE49-F238E27FC236}">
                <a16:creationId xmlns:a16="http://schemas.microsoft.com/office/drawing/2014/main" id="{390ADDF3-56CE-4E00-8A1D-CCF610B40546}"/>
              </a:ext>
            </a:extLst>
          </p:cNvPr>
          <p:cNvSpPr/>
          <p:nvPr/>
        </p:nvSpPr>
        <p:spPr>
          <a:xfrm>
            <a:off x="489670" y="1275859"/>
            <a:ext cx="454083" cy="432048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id="{801A0338-559A-4A97-BD25-11AC1A35177B}"/>
              </a:ext>
            </a:extLst>
          </p:cNvPr>
          <p:cNvSpPr/>
          <p:nvPr/>
        </p:nvSpPr>
        <p:spPr>
          <a:xfrm>
            <a:off x="472162" y="1983699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ardrop 17">
            <a:extLst>
              <a:ext uri="{FF2B5EF4-FFF2-40B4-BE49-F238E27FC236}">
                <a16:creationId xmlns:a16="http://schemas.microsoft.com/office/drawing/2014/main" id="{DAEDB4D0-3041-4427-A584-061A4D11C629}"/>
              </a:ext>
            </a:extLst>
          </p:cNvPr>
          <p:cNvSpPr/>
          <p:nvPr/>
        </p:nvSpPr>
        <p:spPr>
          <a:xfrm rot="18900000">
            <a:off x="540443" y="2899278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2662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3479BCC-4860-47F7-AB3A-DFAAB5780576}"/>
              </a:ext>
            </a:extLst>
          </p:cNvPr>
          <p:cNvGrpSpPr/>
          <p:nvPr/>
        </p:nvGrpSpPr>
        <p:grpSpPr>
          <a:xfrm>
            <a:off x="251520" y="123478"/>
            <a:ext cx="9052272" cy="4641430"/>
            <a:chOff x="323456" y="142522"/>
            <a:chExt cx="8913604" cy="59061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B5726A-E01F-496B-89E1-3B6A23CA7767}"/>
                </a:ext>
              </a:extLst>
            </p:cNvPr>
            <p:cNvSpPr txBox="1"/>
            <p:nvPr/>
          </p:nvSpPr>
          <p:spPr>
            <a:xfrm>
              <a:off x="323456" y="142522"/>
              <a:ext cx="44644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การต่อสัญญาเช่าบ้าน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214D97-9E64-4C1A-B2C6-C3B3D37C979A}"/>
                </a:ext>
              </a:extLst>
            </p:cNvPr>
            <p:cNvSpPr txBox="1"/>
            <p:nvPr/>
          </p:nvSpPr>
          <p:spPr>
            <a:xfrm>
              <a:off x="890696" y="1018182"/>
              <a:ext cx="8275460" cy="82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หัวหน้าสำนักงานใน ตปท สามารถอนุมัติการ </a:t>
              </a:r>
              <a:r>
                <a:rPr lang="th-TH" sz="36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ต่อสัญญาเช่า</a:t>
              </a:r>
              <a:r>
                <a:rPr lang="th-TH" sz="3600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ได้</a:t>
              </a: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ไม่ต้องขออนุมัติกระทรวงฯ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A88F90-2210-42DF-A2E4-ED1B530C3073}"/>
                </a:ext>
              </a:extLst>
            </p:cNvPr>
            <p:cNvSpPr txBox="1"/>
            <p:nvPr/>
          </p:nvSpPr>
          <p:spPr>
            <a:xfrm>
              <a:off x="890696" y="2025606"/>
              <a:ext cx="8346364" cy="168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เมื่อได้ดำเนินการต่อสัญญาแล้ว ให้ส่งโทรเลขแจ้งกระทรวงฯ ทราบ </a:t>
              </a:r>
              <a:b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โดยแนบแบบ 6101 ที่ </a:t>
              </a:r>
              <a:r>
                <a:rPr lang="th-TH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หัวหน้าสำนักงานลงนามในส่วนที่ 3 และส่วนที่ 4 แล้ว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พร้อมสำเนาสัญญาเช่าบ้านฉบับใหม่ที่หัวหน้าสำนักงานลงนามแล้ว</a:t>
              </a:r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7F2030-4188-4E2A-95FF-E4DFFFCB9AC1}"/>
                </a:ext>
              </a:extLst>
            </p:cNvPr>
            <p:cNvSpPr txBox="1"/>
            <p:nvPr/>
          </p:nvSpPr>
          <p:spPr>
            <a:xfrm>
              <a:off x="890696" y="3894638"/>
              <a:ext cx="8132577" cy="215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หากข้าราชการ ประสงค์จะเช่าบ้านใน </a:t>
              </a:r>
              <a:r>
                <a:rPr lang="th-TH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อัตราเกินกว่าที่ กค กำหนด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ขอให้ข้าราชการ </a:t>
              </a:r>
              <a:b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มีบันทึกเป็นหลักฐาน</a:t>
              </a:r>
              <a:r>
                <a:rPr lang="th-TH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กรณีมี คชจ ที่เกินสิทธิ ข้าราชการเป็นผู้รับผิดชอบส่วนต่าง ตั้งแต่เริ่มต้น</a:t>
              </a:r>
              <a:b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จนสิ้นสุดสัญญาเช่า และให้หัวหน้าสำนักงาน ดำเนินการต่อสัญญาเช่า </a:t>
              </a:r>
              <a:b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โดยไม่ต้องขออนุมัติกระทรวงฯ เช่นกัน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2" name="Picture 2" descr="C:\Users\pasikat\Desktop\667359.png">
            <a:extLst>
              <a:ext uri="{FF2B5EF4-FFF2-40B4-BE49-F238E27FC236}">
                <a16:creationId xmlns:a16="http://schemas.microsoft.com/office/drawing/2014/main" id="{2ACDDC78-B12F-4EED-B1BD-88AB35C4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9" y="935992"/>
            <a:ext cx="454935" cy="39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pasikat\Desktop\667359.png">
            <a:extLst>
              <a:ext uri="{FF2B5EF4-FFF2-40B4-BE49-F238E27FC236}">
                <a16:creationId xmlns:a16="http://schemas.microsoft.com/office/drawing/2014/main" id="{6E211775-982D-40BB-8F72-3C7554641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8" y="1600122"/>
            <a:ext cx="454935" cy="39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pasikat\Desktop\667359.png">
            <a:extLst>
              <a:ext uri="{FF2B5EF4-FFF2-40B4-BE49-F238E27FC236}">
                <a16:creationId xmlns:a16="http://schemas.microsoft.com/office/drawing/2014/main" id="{72B618A1-2C35-45DA-B84B-94D2F3DF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7" y="3145775"/>
            <a:ext cx="454935" cy="39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586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altLang="ko-K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เมื่อสิ้นสุดสัญญาเช่าบ้าน</a:t>
            </a:r>
          </a:p>
        </p:txBody>
      </p:sp>
      <p:sp>
        <p:nvSpPr>
          <p:cNvPr id="3" name="Right Triangle 2"/>
          <p:cNvSpPr/>
          <p:nvPr/>
        </p:nvSpPr>
        <p:spPr>
          <a:xfrm rot="5400000">
            <a:off x="7289397" y="862210"/>
            <a:ext cx="1264645" cy="9864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ight Triangle 8"/>
          <p:cNvSpPr/>
          <p:nvPr/>
        </p:nvSpPr>
        <p:spPr>
          <a:xfrm rot="5400000">
            <a:off x="6328930" y="2104274"/>
            <a:ext cx="1264644" cy="986409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ight Triangle 9"/>
          <p:cNvSpPr/>
          <p:nvPr/>
        </p:nvSpPr>
        <p:spPr>
          <a:xfrm rot="5400000">
            <a:off x="5356841" y="3345315"/>
            <a:ext cx="1264643" cy="986409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Oval 21"/>
          <p:cNvSpPr>
            <a:spLocks noChangeAspect="1"/>
          </p:cNvSpPr>
          <p:nvPr/>
        </p:nvSpPr>
        <p:spPr>
          <a:xfrm>
            <a:off x="8192527" y="1250152"/>
            <a:ext cx="391290" cy="39455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16"/>
          <p:cNvSpPr/>
          <p:nvPr/>
        </p:nvSpPr>
        <p:spPr>
          <a:xfrm rot="1795255">
            <a:off x="7305180" y="2347310"/>
            <a:ext cx="298553" cy="53525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Rounded Rectangle 7"/>
          <p:cNvSpPr/>
          <p:nvPr/>
        </p:nvSpPr>
        <p:spPr>
          <a:xfrm>
            <a:off x="6436645" y="3724413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1063026"/>
            <a:ext cx="716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มีคำสั่ง</a:t>
            </a:r>
            <a:r>
              <a:rPr lang="th-TH" altLang="ko-K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</a:t>
            </a:r>
            <a:r>
              <a:rPr lang="th-TH" altLang="ko-KR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คณะทำงานฯ เพื่อตรวจสอบสภาพบ้านพัก</a:t>
            </a:r>
            <a:endParaRPr lang="ko-KR" altLang="en-US" sz="36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989809"/>
            <a:ext cx="6221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คณะทำงานฯ </a:t>
            </a:r>
            <a:r>
              <a:rPr lang="th-TH" altLang="ko-K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</a:t>
            </a:r>
            <a:r>
              <a:rPr lang="th-TH" altLang="ko-KR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การตรวจสอบบ้านพัก</a:t>
            </a:r>
            <a:br>
              <a:rPr lang="th-TH" altLang="ko-KR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เสนอหัวหน้าสำนักงาน</a:t>
            </a:r>
            <a:endParaRPr lang="ko-KR" alt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3499143"/>
            <a:ext cx="4861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</a:t>
            </a:r>
            <a:r>
              <a:rPr lang="th-TH" altLang="ko-K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เรียกคืนเงินมัดจำ</a:t>
            </a:r>
            <a:r>
              <a:rPr lang="th-TH" altLang="ko-KR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การเช่าบ้าน</a:t>
            </a:r>
            <a:endParaRPr lang="ko-KR" altLang="en-US" sz="36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73118" y="1053351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38145" y="2177632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8564" y="3449121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156862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85876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/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9A7DD97-48C9-41FC-8F5C-3B86898AA4BB}"/>
              </a:ext>
            </a:extLst>
          </p:cNvPr>
          <p:cNvSpPr txBox="1">
            <a:spLocks/>
          </p:cNvSpPr>
          <p:nvPr/>
        </p:nvSpPr>
        <p:spPr>
          <a:xfrm>
            <a:off x="0" y="1599642"/>
            <a:ext cx="9144000" cy="1944216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FontTx/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atinLnBrk="0">
              <a:lnSpc>
                <a:spcPct val="80000"/>
              </a:lnSpc>
              <a:spcBef>
                <a:spcPts val="0"/>
              </a:spcBef>
              <a:defRPr/>
            </a:pPr>
            <a:r>
              <a:rPr lang="th-TH" sz="23000" spc="-6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ค่าการศึกษาบุตร</a:t>
            </a:r>
          </a:p>
        </p:txBody>
      </p:sp>
    </p:spTree>
    <p:extLst>
      <p:ext uri="{BB962C8B-B14F-4D97-AF65-F5344CB8AC3E}">
        <p14:creationId xmlns:p14="http://schemas.microsoft.com/office/powerpoint/2010/main" val="1917894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7398418-26BA-4DD4-950D-6F9ABEBB0956}"/>
              </a:ext>
            </a:extLst>
          </p:cNvPr>
          <p:cNvGrpSpPr/>
          <p:nvPr/>
        </p:nvGrpSpPr>
        <p:grpSpPr>
          <a:xfrm>
            <a:off x="452985" y="339502"/>
            <a:ext cx="8532440" cy="4915960"/>
            <a:chOff x="251520" y="260648"/>
            <a:chExt cx="8826662" cy="63206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FBDD40-4E1D-4998-8CBF-86E6EB0259E5}"/>
                </a:ext>
              </a:extLst>
            </p:cNvPr>
            <p:cNvSpPr txBox="1"/>
            <p:nvPr/>
          </p:nvSpPr>
          <p:spPr>
            <a:xfrm>
              <a:off x="251520" y="260648"/>
              <a:ext cx="8715451" cy="5207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486" indent="-571486">
                <a:lnSpc>
                  <a:spcPct val="70000"/>
                </a:lnSpc>
                <a:buFont typeface="Wingdings" pitchFamily="2" charset="2"/>
                <a:buChar char="ü"/>
                <a:defRPr/>
              </a:pPr>
              <a:r>
                <a:rPr lang="th-TH" sz="3600" b="1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บุตรไม่เกิน 3 คน</a:t>
              </a:r>
              <a:r>
                <a:rPr lang="th-TH" sz="36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600" b="1" u="sng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มีอายุ 3 ปีบริบูรณ์ – 20 ปีบริบูรณ์</a:t>
              </a:r>
              <a:br>
                <a:rPr lang="th-TH" sz="3600" b="1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(ระดับอนุบาล – ม.ปลาย)</a:t>
              </a:r>
            </a:p>
            <a:p>
              <a:pPr>
                <a:lnSpc>
                  <a:spcPct val="70000"/>
                </a:lnSpc>
                <a:defRPr/>
              </a:pPr>
              <a:endParaRPr lang="th-TH" sz="3600" b="1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marL="571486" indent="-571486">
                <a:lnSpc>
                  <a:spcPct val="70000"/>
                </a:lnSpc>
                <a:buFont typeface="Wingdings" pitchFamily="2" charset="2"/>
                <a:buChar char="ü"/>
                <a:defRPr/>
              </a:pPr>
              <a:r>
                <a:rPr lang="th-TH" sz="3600" b="1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สถานศึกษาในประเทศที่ ขรก. ประจำการ ทั้ง </a:t>
              </a:r>
              <a:r>
                <a:rPr lang="th-TH" sz="36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โรงเรียนเอกชน</a:t>
              </a:r>
              <a:r>
                <a:rPr lang="th-TH" sz="3600" b="1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6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โรงเรียนรัฐบาล</a:t>
              </a:r>
              <a:r>
                <a:rPr lang="th-TH" sz="2800" b="1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และ </a:t>
              </a:r>
              <a:r>
                <a:rPr lang="th-TH" sz="36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โรงเรียนนานาชาติ </a:t>
              </a:r>
            </a:p>
            <a:p>
              <a:pPr marL="571486" indent="-571486">
                <a:lnSpc>
                  <a:spcPct val="70000"/>
                </a:lnSpc>
                <a:buFont typeface="Wingdings" pitchFamily="2" charset="2"/>
                <a:buChar char="ü"/>
                <a:defRPr/>
              </a:pPr>
              <a:endParaRPr lang="th-TH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marL="571486" indent="-571486">
                <a:lnSpc>
                  <a:spcPct val="70000"/>
                </a:lnSpc>
                <a:buFont typeface="Wingdings" pitchFamily="2" charset="2"/>
                <a:buChar char="ü"/>
                <a:defRPr/>
              </a:pPr>
              <a:r>
                <a:rPr lang="th-TH" sz="4000" b="1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ประเทศที่มีภาวะความเป็นอยู่ไม่ปกติ</a:t>
              </a:r>
              <a:r>
                <a:rPr lang="th-TH" sz="3200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(ที่ กค. 0408.5/ว 49 </a:t>
              </a:r>
              <a:br>
                <a:rPr lang="th-TH" sz="2400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ลว. 25 ก.พ. 2564)</a:t>
              </a:r>
              <a:r>
                <a:rPr lang="th-TH" sz="3200" b="1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4800" b="1" u="sng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บุตรสามารถศึกษาในประเทศที่ 3 </a:t>
              </a:r>
              <a:r>
                <a:rPr lang="th-TH" sz="3200" b="1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รวมถึงในประเทศที่ ใช้ภาษาอังกฤษ 5 ประเทศ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b="1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ได้แก่ สหรัฐอเมริกา, แคนาดา, สหราชอาณาจักร, ออสเตรเลีย และนิวซีแลนด์ </a:t>
              </a:r>
              <a:endParaRPr lang="th-TH" sz="3200" b="1" u="sng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5D20FA-C6E0-490C-B120-F3FC7618803F}"/>
                </a:ext>
              </a:extLst>
            </p:cNvPr>
            <p:cNvSpPr txBox="1"/>
            <p:nvPr/>
          </p:nvSpPr>
          <p:spPr>
            <a:xfrm>
              <a:off x="437222" y="5645395"/>
              <a:ext cx="8640960" cy="9358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th-TH" sz="2800" b="1" dirty="0">
                  <a:solidFill>
                    <a:schemeClr val="accent1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ระเบียบ กค. ว่าด้วยการเบิกเงินช่วยเหลือการศึกษาบุตรของข้าราชการซึ่งมีตำแหน่งหน้าที่ </a:t>
              </a:r>
              <a:r>
                <a:rPr lang="th-TH" sz="2400" b="1" u="sng" dirty="0">
                  <a:solidFill>
                    <a:schemeClr val="accent1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ประจำ </a:t>
              </a:r>
              <a:r>
                <a:rPr lang="th-TH" sz="2800" b="1" dirty="0">
                  <a:solidFill>
                    <a:schemeClr val="accent1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อยู่ในต่างประเทศ </a:t>
              </a:r>
              <a:r>
                <a:rPr lang="th-TH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พ.ศ. 2560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11" name="Picture 2" descr="C:\Users\pasikat\Desktop\124494.png">
            <a:extLst>
              <a:ext uri="{FF2B5EF4-FFF2-40B4-BE49-F238E27FC236}">
                <a16:creationId xmlns:a16="http://schemas.microsoft.com/office/drawing/2014/main" id="{7AEE0AAD-9E37-498D-B7A2-16BC4145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5" y="4465164"/>
            <a:ext cx="496664" cy="48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028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0DB936-7997-45C2-8236-7F7CB845DFB3}"/>
              </a:ext>
            </a:extLst>
          </p:cNvPr>
          <p:cNvSpPr txBox="1"/>
          <p:nvPr/>
        </p:nvSpPr>
        <p:spPr>
          <a:xfrm>
            <a:off x="1043608" y="1474873"/>
            <a:ext cx="3312368" cy="275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ค่าธรรมเนียมการเรียน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ค่าธรรมเนียมอื่นที่เกี่ยวกับ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การเรียนการสอนโดยตรง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ค่าลงทะเบียนเรียน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ค่าหลักสูตรเสริมภาคบังคับ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ของโรงเรียน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th-TH" sz="1000" dirty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552E7-18DA-4B80-BFD8-565C19296473}"/>
              </a:ext>
            </a:extLst>
          </p:cNvPr>
          <p:cNvSpPr txBox="1"/>
          <p:nvPr/>
        </p:nvSpPr>
        <p:spPr>
          <a:xfrm>
            <a:off x="4376242" y="1418457"/>
            <a:ext cx="47677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"/>
            </a:pPr>
            <a:r>
              <a:rPr lang="th-TH" sz="24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ค่าอาหาร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"/>
            </a:pPr>
            <a:r>
              <a:rPr lang="th-TH" sz="24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ค่าเรียนพิเศษ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"/>
            </a:pPr>
            <a:r>
              <a:rPr lang="th-TH" sz="24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ค่าเครื่องแบบ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"/>
            </a:pPr>
            <a:r>
              <a:rPr lang="th-TH" sz="24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ค่ายานพาหนะ, ค่าประกันอุบัติเหตุ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"/>
            </a:pPr>
            <a:r>
              <a:rPr lang="th-TH" sz="24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ค่าทัศนศึกษา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"/>
            </a:pPr>
            <a:r>
              <a:rPr lang="th-TH" sz="24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ค่าบัตรประจำตัว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"/>
            </a:pPr>
            <a:r>
              <a:rPr lang="th-TH" sz="24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คชจ ดำเนินการด้านเอกสาร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"/>
            </a:pPr>
            <a:r>
              <a:rPr lang="th-TH" sz="24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ค่าสมัครสอบ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4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ค่าใบสมัคร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"/>
            </a:pPr>
            <a:r>
              <a:rPr lang="th-TH" sz="24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ค่าบำรุงสมาคมนักเรียน/สมาคมผู้ปกครอง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CE8A71-6785-4477-A791-E655306BEFBE}"/>
              </a:ext>
            </a:extLst>
          </p:cNvPr>
          <p:cNvSpPr txBox="1">
            <a:spLocks/>
          </p:cNvSpPr>
          <p:nvPr/>
        </p:nvSpPr>
        <p:spPr>
          <a:xfrm>
            <a:off x="107504" y="819075"/>
            <a:ext cx="8897241" cy="60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th-TH" sz="36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ตามรายการที่กำหนดในระเบียบฯ</a:t>
            </a:r>
            <a:endParaRPr lang="en-US" sz="36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ED6877-2DD9-4111-BD33-32576EA0CDFE}"/>
              </a:ext>
            </a:extLst>
          </p:cNvPr>
          <p:cNvSpPr txBox="1">
            <a:spLocks/>
          </p:cNvSpPr>
          <p:nvPr/>
        </p:nvSpPr>
        <p:spPr>
          <a:xfrm>
            <a:off x="22274" y="195486"/>
            <a:ext cx="9144000" cy="5486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th-TH" sz="54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เบิกได้ 50</a:t>
            </a:r>
            <a:r>
              <a:rPr lang="en-US" sz="54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54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ของจำนวนที่จ่ายจริง</a:t>
            </a:r>
            <a:endParaRPr lang="en-US" sz="54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1742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85876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/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9A7DD97-48C9-41FC-8F5C-3B86898AA4BB}"/>
              </a:ext>
            </a:extLst>
          </p:cNvPr>
          <p:cNvSpPr txBox="1">
            <a:spLocks/>
          </p:cNvSpPr>
          <p:nvPr/>
        </p:nvSpPr>
        <p:spPr>
          <a:xfrm>
            <a:off x="0" y="1599642"/>
            <a:ext cx="9144000" cy="1944216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FontTx/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atinLnBrk="0">
              <a:lnSpc>
                <a:spcPct val="80000"/>
              </a:lnSpc>
              <a:spcBef>
                <a:spcPts val="0"/>
              </a:spcBef>
              <a:defRPr/>
            </a:pPr>
            <a:r>
              <a:rPr lang="th-TH" sz="23000" spc="-6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ค่ารักษาพยาบาล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3702969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AC9BDE-6C1B-486E-A638-E1902C503A0A}"/>
              </a:ext>
            </a:extLst>
          </p:cNvPr>
          <p:cNvGrpSpPr/>
          <p:nvPr/>
        </p:nvGrpSpPr>
        <p:grpSpPr>
          <a:xfrm>
            <a:off x="396080" y="267495"/>
            <a:ext cx="8747919" cy="3641992"/>
            <a:chOff x="-1" y="295679"/>
            <a:chExt cx="9025299" cy="32396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31F950-DDBC-4423-B751-F1A23C267B65}"/>
                </a:ext>
              </a:extLst>
            </p:cNvPr>
            <p:cNvSpPr txBox="1"/>
            <p:nvPr/>
          </p:nvSpPr>
          <p:spPr>
            <a:xfrm>
              <a:off x="496273" y="1057671"/>
              <a:ext cx="8505822" cy="24777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500"/>
                </a:lnSpc>
                <a:spcBef>
                  <a:spcPts val="2400"/>
                </a:spcBef>
                <a:defRPr/>
              </a:pPr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หลักเกณฑ์ </a:t>
              </a:r>
              <a:r>
                <a:rPr lang="th-TH" sz="2400" dirty="0" err="1">
                  <a:latin typeface="TH SarabunPSK" pitchFamily="34" charset="-34"/>
                  <a:cs typeface="TH SarabunPSK" pitchFamily="34" charset="-34"/>
                </a:rPr>
                <a:t>กค</a:t>
              </a:r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. ว่าด้วยการเบิก </a:t>
              </a:r>
              <a:r>
                <a:rPr lang="th-TH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ค่าอุปกรณ์และอวัยวะเทียม</a:t>
              </a:r>
              <a:r>
                <a:rPr lang="th-TH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ในการรักษาโรค (ที่ กค. 0416.4/ </a:t>
              </a:r>
              <a:br>
                <a:rPr lang="th-TH" sz="2400" dirty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ว 484 </a:t>
              </a:r>
              <a:r>
                <a:rPr lang="th-TH" sz="2400" dirty="0" err="1">
                  <a:latin typeface="TH SarabunPSK" pitchFamily="34" charset="-34"/>
                  <a:cs typeface="TH SarabunPSK" pitchFamily="34" charset="-34"/>
                </a:rPr>
                <a:t>ลว</a:t>
              </a:r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. 21 ธ.ค. 2560 และแก้ไขเพิ่มเติม ฉบับที่ 2 ที่ กค. 0416.4/ ว1207 ลว. 28 ก.ย. 2565)หลักเกณฑ์ กค. ว่าด้วย </a:t>
              </a:r>
              <a:r>
                <a:rPr lang="th-TH" sz="2800" b="1" dirty="0">
                  <a:solidFill>
                    <a:schemeClr val="accent2"/>
                  </a:solidFill>
                  <a:latin typeface="TH SarabunPSK" pitchFamily="34" charset="-34"/>
                  <a:cs typeface="TH SarabunPSK" pitchFamily="34" charset="-34"/>
                </a:rPr>
                <a:t>อัตราค่าบริการสาธารณสุข </a:t>
              </a:r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เพื่อใช้สำหรับการเบิกจ่ายค่ารักษาพยาบาลฯ</a:t>
              </a:r>
              <a:br>
                <a:rPr lang="th-TH" sz="2400" dirty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หมวดที่ 13 ค่าบริการทางทันตกรรม </a:t>
              </a:r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(ด่วนที่สุด ที่ กค. 0431.2/ ว246 ลว. 16 มิ.ย. 2559)หลักเกณฑ์ กค. ว่าด้วยการเบิก </a:t>
              </a:r>
              <a:r>
                <a:rPr lang="th-TH" sz="28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ค่าพาหนะสำหรับเคลื่อนย้ายผู้ป่วย</a:t>
              </a:r>
              <a:r>
                <a:rPr lang="th-TH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ของ ขรก. ซึ่งมีตำแหน่งหน้าที่ประจำอยู่ในต่างประเทศ (ที่ กค. 0408.5/ ว18 ลว. 28 ก.พ. 2561)</a:t>
              </a:r>
              <a:endParaRPr lang="en-US" sz="2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7454E9-3235-4AF4-A646-D6A00A10C950}"/>
                </a:ext>
              </a:extLst>
            </p:cNvPr>
            <p:cNvSpPr txBox="1"/>
            <p:nvPr/>
          </p:nvSpPr>
          <p:spPr>
            <a:xfrm>
              <a:off x="-1" y="295679"/>
              <a:ext cx="9025299" cy="72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  <a:defRPr/>
              </a:pPr>
              <a:r>
                <a:rPr lang="th-TH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ระเบียบกระทรวงการคลัง </a:t>
              </a:r>
              <a:r>
                <a:rPr lang="th-TH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ว่าด้วยการเบิกเงินช่วยเหลือค่ารักษาพยาบาลสำหรับข้าราชการ </a:t>
              </a:r>
              <a:r>
                <a:rPr lang="th-TH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ซึ่งได้รับแต่งตั้งให้ดำรงตำแหน่งอยู่ในต่างประเทศ </a:t>
              </a:r>
              <a:r>
                <a:rPr lang="th-TH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พ.ศ. 2559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58F8A0-9668-4CEA-9FBE-D70F9DCA816A}"/>
              </a:ext>
            </a:extLst>
          </p:cNvPr>
          <p:cNvGrpSpPr/>
          <p:nvPr/>
        </p:nvGrpSpPr>
        <p:grpSpPr>
          <a:xfrm>
            <a:off x="378036" y="1187101"/>
            <a:ext cx="470598" cy="447014"/>
            <a:chOff x="335944" y="1275606"/>
            <a:chExt cx="470598" cy="44701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6544E5-31CE-4DDF-87CF-988489271C57}"/>
                </a:ext>
              </a:extLst>
            </p:cNvPr>
            <p:cNvSpPr/>
            <p:nvPr/>
          </p:nvSpPr>
          <p:spPr>
            <a:xfrm>
              <a:off x="335944" y="1275606"/>
              <a:ext cx="470598" cy="447014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508CA9-AC42-4F69-BE87-039C7EAAE72E}"/>
                </a:ext>
              </a:extLst>
            </p:cNvPr>
            <p:cNvSpPr txBox="1"/>
            <p:nvPr/>
          </p:nvSpPr>
          <p:spPr>
            <a:xfrm>
              <a:off x="335944" y="1369433"/>
              <a:ext cx="470598" cy="307777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800863-C997-4F3F-A136-0AFAA30DB765}"/>
              </a:ext>
            </a:extLst>
          </p:cNvPr>
          <p:cNvGrpSpPr/>
          <p:nvPr/>
        </p:nvGrpSpPr>
        <p:grpSpPr>
          <a:xfrm>
            <a:off x="371406" y="2109425"/>
            <a:ext cx="470598" cy="447014"/>
            <a:chOff x="335944" y="2499742"/>
            <a:chExt cx="470598" cy="44701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8C39486-4D6B-4184-822F-8D61122C3CEE}"/>
                </a:ext>
              </a:extLst>
            </p:cNvPr>
            <p:cNvSpPr/>
            <p:nvPr/>
          </p:nvSpPr>
          <p:spPr>
            <a:xfrm>
              <a:off x="335944" y="2499742"/>
              <a:ext cx="470598" cy="447014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87F4AE-F2F8-4DC4-8175-81CD85216303}"/>
                </a:ext>
              </a:extLst>
            </p:cNvPr>
            <p:cNvSpPr txBox="1"/>
            <p:nvPr/>
          </p:nvSpPr>
          <p:spPr>
            <a:xfrm>
              <a:off x="335944" y="2593569"/>
              <a:ext cx="470598" cy="307777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105845-E82D-4D2C-ACDA-384CB3FE7971}"/>
              </a:ext>
            </a:extLst>
          </p:cNvPr>
          <p:cNvGrpSpPr/>
          <p:nvPr/>
        </p:nvGrpSpPr>
        <p:grpSpPr>
          <a:xfrm>
            <a:off x="378036" y="2952886"/>
            <a:ext cx="470598" cy="489090"/>
            <a:chOff x="335944" y="3666836"/>
            <a:chExt cx="470598" cy="48909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A5B142E-A44B-4862-A0DF-72B5C07C4586}"/>
                </a:ext>
              </a:extLst>
            </p:cNvPr>
            <p:cNvSpPr/>
            <p:nvPr/>
          </p:nvSpPr>
          <p:spPr>
            <a:xfrm>
              <a:off x="335944" y="3666836"/>
              <a:ext cx="470598" cy="4890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04BF19-6574-45CF-9C0D-6BBE0656E4B8}"/>
                </a:ext>
              </a:extLst>
            </p:cNvPr>
            <p:cNvSpPr txBox="1"/>
            <p:nvPr/>
          </p:nvSpPr>
          <p:spPr>
            <a:xfrm>
              <a:off x="335944" y="3745696"/>
              <a:ext cx="470598" cy="307777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sp>
        <p:nvSpPr>
          <p:cNvPr id="11" name="Chevron 10">
            <a:extLst>
              <a:ext uri="{FF2B5EF4-FFF2-40B4-BE49-F238E27FC236}">
                <a16:creationId xmlns:a16="http://schemas.microsoft.com/office/drawing/2014/main" id="{9243A571-564D-4250-813D-6382B7610840}"/>
              </a:ext>
            </a:extLst>
          </p:cNvPr>
          <p:cNvSpPr/>
          <p:nvPr/>
        </p:nvSpPr>
        <p:spPr>
          <a:xfrm>
            <a:off x="164519" y="4129387"/>
            <a:ext cx="8799969" cy="939782"/>
          </a:xfrm>
          <a:prstGeom prst="chevron">
            <a:avLst>
              <a:gd name="adj" fmla="val 44855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7D5275-36F7-464D-9044-3228A42D78C2}"/>
              </a:ext>
            </a:extLst>
          </p:cNvPr>
          <p:cNvSpPr txBox="1"/>
          <p:nvPr/>
        </p:nvSpPr>
        <p:spPr>
          <a:xfrm>
            <a:off x="606705" y="4174797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ค่ารักษาพยาบาล </a:t>
            </a:r>
            <a:r>
              <a:rPr lang="th-TH" sz="3200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ยกเว้น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ค่ารักษาทางทันตกรรมใน 1 เดือน ให้เบิกใน </a:t>
            </a:r>
            <a:r>
              <a:rPr lang="th-TH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ส่วนที่เกิน 5%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ของเงิน </a:t>
            </a:r>
            <a:r>
              <a:rPr lang="th-TH" sz="28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พ.ข.ต</a:t>
            </a:r>
            <a:r>
              <a:rPr lang="th-TH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(เท่านั้น) </a:t>
            </a:r>
            <a:r>
              <a:rPr lang="th-TH" sz="280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ที่ได้รับทั้งหมดในแต่ละเดือน</a:t>
            </a:r>
          </a:p>
        </p:txBody>
      </p:sp>
    </p:spTree>
    <p:extLst>
      <p:ext uri="{BB962C8B-B14F-4D97-AF65-F5344CB8AC3E}">
        <p14:creationId xmlns:p14="http://schemas.microsoft.com/office/powerpoint/2010/main" val="6638815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1E1BAAE-5924-4D31-AD28-E3A344A24AFE}"/>
              </a:ext>
            </a:extLst>
          </p:cNvPr>
          <p:cNvSpPr txBox="1">
            <a:spLocks/>
          </p:cNvSpPr>
          <p:nvPr/>
        </p:nvSpPr>
        <p:spPr>
          <a:xfrm>
            <a:off x="-15404" y="123478"/>
            <a:ext cx="9144000" cy="5486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th-TH" sz="54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ค่ารักษาทางทันตกรรม</a:t>
            </a:r>
            <a:br>
              <a:rPr lang="th-TH" sz="54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เบิกได้ 50</a:t>
            </a:r>
            <a:r>
              <a:rPr lang="en-US" sz="54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54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ของจำนวนที่จ่ายจริง</a:t>
            </a:r>
            <a:endParaRPr lang="en-US" sz="54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6DDEE-5074-41C4-8E73-B026974EE6FB}"/>
              </a:ext>
            </a:extLst>
          </p:cNvPr>
          <p:cNvSpPr txBox="1"/>
          <p:nvPr/>
        </p:nvSpPr>
        <p:spPr>
          <a:xfrm>
            <a:off x="755576" y="1836467"/>
            <a:ext cx="3882975" cy="286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ค่าถอนฟัน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ค่าขูดหินปูน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ค่าอุดฟัน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ค่ารักษาคลองรากฟัน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ค่าครอบฟันแท้ / ฟันน้ำนม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"/>
            </a:pP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x-ray </a:t>
            </a: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ฟัน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5C7D2-E796-4DDF-9074-84CAA8C59B9A}"/>
              </a:ext>
            </a:extLst>
          </p:cNvPr>
          <p:cNvSpPr txBox="1"/>
          <p:nvPr/>
        </p:nvSpPr>
        <p:spPr>
          <a:xfrm>
            <a:off x="4556597" y="1923678"/>
            <a:ext cx="4026991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"/>
            </a:pPr>
            <a:r>
              <a:rPr lang="th-TH" sz="3200" b="1" dirty="0">
                <a:solidFill>
                  <a:srgbClr val="E6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ค่าเคลือบฟูลออไรด์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"/>
            </a:pPr>
            <a:r>
              <a:rPr lang="th-TH" sz="3200" b="1" dirty="0">
                <a:solidFill>
                  <a:srgbClr val="E6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ค่าฟันเทียมถาวร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"/>
            </a:pPr>
            <a:r>
              <a:rPr lang="th-TH" sz="3200" b="1" dirty="0">
                <a:solidFill>
                  <a:srgbClr val="E6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ค่ารากฟันถาวร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"/>
            </a:pPr>
            <a:r>
              <a:rPr lang="th-TH" sz="3200" b="1" dirty="0">
                <a:solidFill>
                  <a:srgbClr val="E6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ค่ากระดาษทดสอบการสบฟัน</a:t>
            </a:r>
          </a:p>
          <a:p>
            <a:pPr marL="571486" indent="-571486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"/>
            </a:pPr>
            <a:r>
              <a:rPr lang="th-TH" sz="3200" b="1" dirty="0">
                <a:solidFill>
                  <a:srgbClr val="E6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ค่าจัดฟัน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94C098-3459-4D9D-8A3C-6B16561EA871}"/>
              </a:ext>
            </a:extLst>
          </p:cNvPr>
          <p:cNvSpPr txBox="1">
            <a:spLocks/>
          </p:cNvSpPr>
          <p:nvPr/>
        </p:nvSpPr>
        <p:spPr>
          <a:xfrm>
            <a:off x="0" y="1308961"/>
            <a:ext cx="91440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th-TH" sz="3600" b="1" dirty="0">
                <a:solidFill>
                  <a:srgbClr val="006699"/>
                </a:solidFill>
                <a:latin typeface="TH SarabunPSK" pitchFamily="34" charset="-34"/>
                <a:cs typeface="TH SarabunPSK" pitchFamily="34" charset="-34"/>
              </a:rPr>
              <a:t>ตามรายการที่กำหนดใน ว 246 ลว. 16 มิ.ย. 2559</a:t>
            </a:r>
            <a:endParaRPr lang="en-US" sz="3600" b="1" dirty="0">
              <a:solidFill>
                <a:srgbClr val="006699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28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028721-AE68-419A-8737-25A6D3788F5E}"/>
              </a:ext>
            </a:extLst>
          </p:cNvPr>
          <p:cNvSpPr txBox="1"/>
          <p:nvPr/>
        </p:nvSpPr>
        <p:spPr>
          <a:xfrm>
            <a:off x="94652" y="4280778"/>
            <a:ext cx="895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อ้างอิงหลักเกณฑ์การซื้อบัตรโดยสารเครื่องบินตาม หนังสือกระทรวงการคลัง ด่วนที่สุด ที่ กค 0408.4/</a:t>
            </a:r>
            <a:r>
              <a:rPr lang="th-TH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ว 165 </a:t>
            </a:r>
            <a:r>
              <a:rPr lang="th-TH" b="1" dirty="0"/>
              <a:t>ลงวันที่ 22 ธ.ค. 2559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9EC67-A7A5-4C46-A27E-DE219CE5190C}"/>
              </a:ext>
            </a:extLst>
          </p:cNvPr>
          <p:cNvSpPr txBox="1"/>
          <p:nvPr/>
        </p:nvSpPr>
        <p:spPr>
          <a:xfrm>
            <a:off x="729381" y="843558"/>
            <a:ext cx="7740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th-TH" sz="2400" b="1" dirty="0">
                <a:solidFill>
                  <a:srgbClr val="00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รับคำสั่งจาก สนบ. </a:t>
            </a:r>
            <a:endParaRPr lang="en-US" sz="2400" b="1" dirty="0">
              <a:solidFill>
                <a:srgbClr val="0033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257175" indent="-257175">
              <a:buFont typeface="+mj-lt"/>
              <a:buAutoNum type="arabicPeriod"/>
            </a:pPr>
            <a:r>
              <a:rPr lang="th-TH" sz="2400" b="1" dirty="0">
                <a:solidFill>
                  <a:srgbClr val="00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จัดทำบันทึกขอเบิกค่าใช้จ่าย</a:t>
            </a:r>
            <a:endParaRPr lang="en-US" sz="2400" b="1" dirty="0">
              <a:solidFill>
                <a:srgbClr val="0033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1"/>
            <a:r>
              <a:rPr lang="th-TH" sz="2400" b="1" dirty="0">
                <a:solidFill>
                  <a:srgbClr val="00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2.1 ค่าย้ายถิ่นที่อยู่ (สกุลเงินเดียวกับ </a:t>
            </a:r>
            <a:r>
              <a:rPr lang="th-TH" sz="2400" b="1" dirty="0" err="1">
                <a:solidFill>
                  <a:srgbClr val="00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พ.ข.ต</a:t>
            </a:r>
            <a:r>
              <a:rPr lang="th-TH" sz="2400" b="1" dirty="0">
                <a:solidFill>
                  <a:srgbClr val="00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.)</a:t>
            </a:r>
            <a:endParaRPr lang="en-US" sz="2400" b="1" dirty="0">
              <a:solidFill>
                <a:srgbClr val="0033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514350"/>
            <a:r>
              <a:rPr lang="en-US" sz="2400" b="1" dirty="0">
                <a:solidFill>
                  <a:srgbClr val="00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2.1.2 </a:t>
            </a:r>
            <a:r>
              <a:rPr lang="th-TH" sz="2400" b="1" dirty="0">
                <a:solidFill>
                  <a:srgbClr val="00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เลือกรับที่ประเทศไทย</a:t>
            </a:r>
            <a:endParaRPr lang="en-US" sz="2400" b="1" dirty="0">
              <a:solidFill>
                <a:srgbClr val="0033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514350"/>
            <a:r>
              <a:rPr lang="th-TH" sz="2400" b="1" dirty="0">
                <a:solidFill>
                  <a:srgbClr val="00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2.1.2 เลือกรับที่ประเทศประจำการ</a:t>
            </a:r>
            <a:endParaRPr lang="en-US" sz="2400" b="1" dirty="0">
              <a:solidFill>
                <a:srgbClr val="0033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71450" indent="171450"/>
            <a:r>
              <a:rPr lang="th-TH" sz="2400" b="1" dirty="0">
                <a:solidFill>
                  <a:srgbClr val="00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2.2 ค่าเครื่องแต่งกาย (โอนเข้าบัญชีเงินเดือน)</a:t>
            </a:r>
          </a:p>
          <a:p>
            <a:pPr marL="171450" indent="171450"/>
            <a:r>
              <a:rPr lang="th-TH" sz="2400" b="1" dirty="0">
                <a:solidFill>
                  <a:srgbClr val="00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2.3 ค่าบัตรโดยสารเครื่องบิน </a:t>
            </a:r>
            <a:endParaRPr lang="en-US" sz="2400" b="1" dirty="0">
              <a:solidFill>
                <a:srgbClr val="0033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71450" indent="171450"/>
            <a:r>
              <a:rPr lang="en-US" sz="2400" b="1" dirty="0">
                <a:solidFill>
                  <a:srgbClr val="00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2.3.1 </a:t>
            </a:r>
            <a:r>
              <a:rPr lang="th-TH" sz="2400" b="1" dirty="0">
                <a:solidFill>
                  <a:srgbClr val="00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ให้ซื้อบัตรโดยสารกับการบินไทย หรือ</a:t>
            </a:r>
            <a:endParaRPr lang="en-US" sz="2400" b="1" dirty="0">
              <a:solidFill>
                <a:srgbClr val="0033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71450" indent="171450"/>
            <a:r>
              <a:rPr lang="th-TH" sz="2400" b="1" dirty="0">
                <a:solidFill>
                  <a:srgbClr val="00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2.3.2 ซื้อบัตรโดยสารกับสายการบินอื่นหรือตัวแทนจำหน่าย</a:t>
            </a:r>
            <a:endParaRPr lang="en-US" sz="2400" b="1" dirty="0">
              <a:solidFill>
                <a:srgbClr val="FF3399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6471CA-19E2-4D3E-99BC-56B2B4151B40}"/>
              </a:ext>
            </a:extLst>
          </p:cNvPr>
          <p:cNvSpPr txBox="1">
            <a:spLocks/>
          </p:cNvSpPr>
          <p:nvPr/>
        </p:nvSpPr>
        <p:spPr>
          <a:xfrm>
            <a:off x="1" y="247904"/>
            <a:ext cx="8923763" cy="49437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th-TH"/>
            </a:defPPr>
            <a:lvl1pPr algn="ctr" latinLnBrk="1">
              <a:lnSpc>
                <a:spcPct val="80000"/>
              </a:lnSpc>
              <a:spcBef>
                <a:spcPct val="0"/>
              </a:spcBef>
              <a:buNone/>
              <a:defRPr sz="60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r>
              <a:rPr lang="th-TH" altLang="ko-KR" sz="4500" dirty="0"/>
              <a:t>ขั้นตอนการเบิกค่าใช้จ่ายในการเดินทาง</a:t>
            </a:r>
            <a:r>
              <a:rPr lang="th-TH" altLang="ko-KR" sz="4500" u="sng" dirty="0"/>
              <a:t>ไปประจำการ</a:t>
            </a:r>
            <a:endParaRPr lang="ko-KR" altLang="en-US" sz="4500" u="sng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960441-F084-4B29-B1B7-21DB1F82F073}"/>
              </a:ext>
            </a:extLst>
          </p:cNvPr>
          <p:cNvSpPr/>
          <p:nvPr/>
        </p:nvSpPr>
        <p:spPr>
          <a:xfrm>
            <a:off x="6444208" y="843558"/>
            <a:ext cx="19704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</a:rPr>
              <a:t>ก่อนการเดินทาง</a:t>
            </a:r>
          </a:p>
        </p:txBody>
      </p:sp>
    </p:spTree>
    <p:extLst>
      <p:ext uri="{BB962C8B-B14F-4D97-AF65-F5344CB8AC3E}">
        <p14:creationId xmlns:p14="http://schemas.microsoft.com/office/powerpoint/2010/main" val="8648505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2806DE-6792-475D-8AEF-B782782D2BFE}"/>
              </a:ext>
            </a:extLst>
          </p:cNvPr>
          <p:cNvSpPr txBox="1"/>
          <p:nvPr/>
        </p:nvSpPr>
        <p:spPr>
          <a:xfrm>
            <a:off x="251520" y="627535"/>
            <a:ext cx="8655148" cy="3606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486" indent="-571486">
              <a:lnSpc>
                <a:spcPts val="5000"/>
              </a:lnSpc>
              <a:spcBef>
                <a:spcPts val="2400"/>
              </a:spcBef>
              <a:buFont typeface="Wingdings" panose="05000000000000000000" pitchFamily="2" charset="2"/>
              <a:buChar char="ü"/>
              <a:defRPr/>
            </a:pPr>
            <a:r>
              <a:rPr lang="th-TH" sz="4400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หัวหน้าสำนักงานมีอำนาจลงนามอนุมัติ</a:t>
            </a:r>
            <a:b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ค่ารักษาพยาบาล </a:t>
            </a:r>
            <a:r>
              <a:rPr lang="th-TH" sz="60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ต่ำกว่า 50,000 บาท</a:t>
            </a:r>
            <a:endParaRPr lang="th-TH" sz="54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571486" indent="-571486">
              <a:lnSpc>
                <a:spcPts val="5000"/>
              </a:lnSpc>
              <a:spcBef>
                <a:spcPts val="2400"/>
              </a:spcBef>
              <a:buFont typeface="Wingdings" panose="05000000000000000000" pitchFamily="2" charset="2"/>
              <a:buChar char="ü"/>
              <a:defRPr/>
            </a:pPr>
            <a:r>
              <a:rPr lang="th-TH" sz="4400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ค่ารักษาพยาบาล </a:t>
            </a:r>
            <a:r>
              <a:rPr lang="th-TH" sz="6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เกิน 50,000 บาท</a:t>
            </a:r>
            <a:r>
              <a:rPr lang="th-TH" sz="6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sz="6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ต้อง ส่งแบบ 7115 ต้นฉบับ </a:t>
            </a:r>
            <a:r>
              <a:rPr lang="th-TH" sz="3600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ให้ กต. เพื่อเสนอขออนุมัติ</a:t>
            </a:r>
            <a:br>
              <a:rPr lang="th-TH" sz="3600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หัวหน้าส่วนราชการเจ้าของงบประมาณ</a:t>
            </a:r>
          </a:p>
        </p:txBody>
      </p:sp>
      <p:pic>
        <p:nvPicPr>
          <p:cNvPr id="3" name="Picture 4" descr="C:\Users\pasikat\Desktop\medicine-icon-15.png">
            <a:extLst>
              <a:ext uri="{FF2B5EF4-FFF2-40B4-BE49-F238E27FC236}">
                <a16:creationId xmlns:a16="http://schemas.microsoft.com/office/drawing/2014/main" id="{6A182458-FD82-4D17-89B1-341844A7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76779"/>
            <a:ext cx="878284" cy="87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5430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D689A6-FDF4-4D1A-8EFA-44D3AC780D9B}"/>
              </a:ext>
            </a:extLst>
          </p:cNvPr>
          <p:cNvSpPr txBox="1"/>
          <p:nvPr/>
        </p:nvSpPr>
        <p:spPr>
          <a:xfrm>
            <a:off x="827585" y="267495"/>
            <a:ext cx="8213439" cy="4119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lnSpc>
                <a:spcPct val="70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th-TH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ระยะเวลา</a:t>
            </a:r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การยื่นใบเบิกเงินช่วยเหลือการศึกษาบุตร/ค่ารักษาพยาบาล </a:t>
            </a:r>
          </a:p>
          <a:p>
            <a:pPr>
              <a:lnSpc>
                <a:spcPct val="70000"/>
              </a:lnSpc>
              <a:spcBef>
                <a:spcPts val="2400"/>
              </a:spcBef>
              <a:tabLst>
                <a:tab pos="536561" algn="l"/>
              </a:tabLst>
              <a:defRPr/>
            </a:pPr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ค่าการศึกษาบุตร </a:t>
            </a:r>
            <a:r>
              <a:rPr lang="th-TH" sz="6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ภายใน 1 ปี</a:t>
            </a:r>
            <a:r>
              <a:rPr lang="th-TH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นับแต่</a:t>
            </a:r>
            <a:br>
              <a:rPr lang="en-US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วันเปิดภาคเรียนของแต่ละภาค/ ปีการศึกษา</a:t>
            </a:r>
          </a:p>
          <a:p>
            <a:pPr>
              <a:lnSpc>
                <a:spcPct val="70000"/>
              </a:lnSpc>
              <a:spcBef>
                <a:spcPts val="2400"/>
              </a:spcBef>
              <a:tabLst>
                <a:tab pos="536561" algn="l"/>
              </a:tabLst>
              <a:defRPr/>
            </a:pPr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ค่ารักษาพยาบาล </a:t>
            </a:r>
            <a:r>
              <a:rPr lang="th-TH" sz="6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ภายใน 1 ปี</a:t>
            </a:r>
            <a:r>
              <a:rPr lang="th-TH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ตามวันที่ปรากฏในหลักฐานการรับเงิน</a:t>
            </a:r>
          </a:p>
        </p:txBody>
      </p:sp>
      <p:pic>
        <p:nvPicPr>
          <p:cNvPr id="3" name="Picture 2" descr="C:\Users\pasikat\Desktop\667359.png">
            <a:extLst>
              <a:ext uri="{FF2B5EF4-FFF2-40B4-BE49-F238E27FC236}">
                <a16:creationId xmlns:a16="http://schemas.microsoft.com/office/drawing/2014/main" id="{396299E8-9A3D-488A-93A3-EC781C54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16" y="1796884"/>
            <a:ext cx="454935" cy="39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pasikat\Desktop\667359.png">
            <a:extLst>
              <a:ext uri="{FF2B5EF4-FFF2-40B4-BE49-F238E27FC236}">
                <a16:creationId xmlns:a16="http://schemas.microsoft.com/office/drawing/2014/main" id="{D8FC40A9-4C28-4138-9D7C-6BA30DD6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16" y="3219823"/>
            <a:ext cx="454935" cy="39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610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A2F82A8-6759-46A5-942D-11DFF75DFEBB}"/>
              </a:ext>
            </a:extLst>
          </p:cNvPr>
          <p:cNvGrpSpPr/>
          <p:nvPr/>
        </p:nvGrpSpPr>
        <p:grpSpPr>
          <a:xfrm>
            <a:off x="251521" y="179246"/>
            <a:ext cx="8748464" cy="4785009"/>
            <a:chOff x="216024" y="188641"/>
            <a:chExt cx="8748464" cy="644073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232CF1B-D529-4ACB-AC2A-AB06E172605E}"/>
                </a:ext>
              </a:extLst>
            </p:cNvPr>
            <p:cNvSpPr/>
            <p:nvPr/>
          </p:nvSpPr>
          <p:spPr>
            <a:xfrm>
              <a:off x="251520" y="188641"/>
              <a:ext cx="2952328" cy="4467741"/>
            </a:xfrm>
            <a:prstGeom prst="roundRect">
              <a:avLst/>
            </a:pr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lnSpc>
                  <a:spcPct val="107000"/>
                </a:lnSpc>
              </a:pPr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ข้าราชการรับราชการ</a:t>
              </a:r>
              <a:b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</a:br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ประจำในต่างประเทศ ให้ใช้ แบบใบเบิกเงินช่วยเหลือการศึกษาบุตร (แบบ 7111) และ แบบใบเบิกเงินช่วยเหลือ</a:t>
              </a:r>
              <a:b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</a:br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ค่ารักษาพยาบาล</a:t>
              </a:r>
              <a:b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</a:br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(แบบ 7115)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FBD12-6A8F-4BB3-8A0D-A02D4277F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2" t="33201" r="1053" b="39500"/>
            <a:stretch/>
          </p:blipFill>
          <p:spPr>
            <a:xfrm>
              <a:off x="4211960" y="2996952"/>
              <a:ext cx="4536504" cy="187220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1ABBFB-5666-4A54-839A-58CC4AA69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0" t="11151" r="5502" b="56300"/>
            <a:stretch/>
          </p:blipFill>
          <p:spPr>
            <a:xfrm>
              <a:off x="4499991" y="404664"/>
              <a:ext cx="3960441" cy="223224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45D75904-DBE2-4A25-A4AF-72A5BC7719AC}"/>
                </a:ext>
              </a:extLst>
            </p:cNvPr>
            <p:cNvSpPr/>
            <p:nvPr/>
          </p:nvSpPr>
          <p:spPr>
            <a:xfrm>
              <a:off x="216024" y="5477250"/>
              <a:ext cx="8748464" cy="11521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ชื่อเรื่อง 1">
              <a:extLst>
                <a:ext uri="{FF2B5EF4-FFF2-40B4-BE49-F238E27FC236}">
                  <a16:creationId xmlns:a16="http://schemas.microsoft.com/office/drawing/2014/main" id="{A39E40E9-47DA-4147-A8A6-E77A2A5EAA5B}"/>
                </a:ext>
              </a:extLst>
            </p:cNvPr>
            <p:cNvSpPr txBox="1">
              <a:spLocks/>
            </p:cNvSpPr>
            <p:nvPr/>
          </p:nvSpPr>
          <p:spPr>
            <a:xfrm>
              <a:off x="216024" y="5632451"/>
              <a:ext cx="8688655" cy="932757"/>
            </a:xfrm>
            <a:prstGeom prst="rect">
              <a:avLst/>
            </a:prstGeom>
            <a:ln w="44450"/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70000"/>
                </a:lnSpc>
                <a:defRPr/>
              </a:pPr>
              <a:r>
                <a:rPr lang="th-TH" sz="2800" b="1" u="sng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ฝากไว้</a:t>
              </a:r>
              <a:br>
                <a:rPr lang="th-TH" sz="28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8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อย่าลืมเซ็นชื่อ ในข้อคำรับรองและอนุมัติเบิก ทั้ง 2 แบบ </a:t>
              </a:r>
              <a:r>
                <a:rPr lang="en-US" sz="28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!!</a:t>
              </a:r>
              <a:endParaRPr lang="th-TH" sz="2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D6F0D15-B225-4AD9-8ACC-2E36E6D112D2}"/>
                </a:ext>
              </a:extLst>
            </p:cNvPr>
            <p:cNvSpPr/>
            <p:nvPr/>
          </p:nvSpPr>
          <p:spPr>
            <a:xfrm>
              <a:off x="2960947" y="4008330"/>
              <a:ext cx="1034989" cy="12967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4304E5-25D7-4CF3-A03B-20E6719EBFFD}"/>
                </a:ext>
              </a:extLst>
            </p:cNvPr>
            <p:cNvSpPr txBox="1"/>
            <p:nvPr/>
          </p:nvSpPr>
          <p:spPr>
            <a:xfrm>
              <a:off x="2506333" y="4254914"/>
              <a:ext cx="1944216" cy="869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สำคัญ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781EC74-DB01-4ED6-A684-95070080F523}"/>
              </a:ext>
            </a:extLst>
          </p:cNvPr>
          <p:cNvSpPr/>
          <p:nvPr/>
        </p:nvSpPr>
        <p:spPr>
          <a:xfrm>
            <a:off x="4942765" y="394448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66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(แบบ 7111)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0E91E4-124E-4261-B9E7-015D8CC77EEF}"/>
              </a:ext>
            </a:extLst>
          </p:cNvPr>
          <p:cNvSpPr/>
          <p:nvPr/>
        </p:nvSpPr>
        <p:spPr>
          <a:xfrm>
            <a:off x="7498539" y="2371695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66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(แบบ 7115)</a:t>
            </a:r>
          </a:p>
        </p:txBody>
      </p:sp>
    </p:spTree>
    <p:extLst>
      <p:ext uri="{BB962C8B-B14F-4D97-AF65-F5344CB8AC3E}">
        <p14:creationId xmlns:p14="http://schemas.microsoft.com/office/powerpoint/2010/main" val="21659997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86066-5A4F-AC72-CE95-5FB79DCE9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CF425A-7A3B-40D1-9DCC-A999AE382FEA}"/>
              </a:ext>
            </a:extLst>
          </p:cNvPr>
          <p:cNvSpPr/>
          <p:nvPr/>
        </p:nvSpPr>
        <p:spPr>
          <a:xfrm>
            <a:off x="0" y="1085876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endParaRPr lang="ko-KR" alt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0C86ED32-ABC8-37EF-D61B-4DE84F54269C}"/>
              </a:ext>
            </a:extLst>
          </p:cNvPr>
          <p:cNvSpPr txBox="1">
            <a:spLocks/>
          </p:cNvSpPr>
          <p:nvPr/>
        </p:nvSpPr>
        <p:spPr>
          <a:xfrm>
            <a:off x="0" y="1400969"/>
            <a:ext cx="9144000" cy="1944216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FontTx/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defTabSz="914378">
              <a:lnSpc>
                <a:spcPct val="80000"/>
              </a:lnSpc>
              <a:spcBef>
                <a:spcPts val="0"/>
              </a:spcBef>
              <a:defRPr/>
            </a:pPr>
            <a:r>
              <a:rPr lang="th-TH" sz="8000" dirty="0">
                <a:solidFill>
                  <a:srgbClr val="F4BD2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ค่าเช่าที่ทำการ</a:t>
            </a:r>
            <a:r>
              <a:rPr lang="en-US" sz="8000" dirty="0">
                <a:solidFill>
                  <a:srgbClr val="F4BD2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sz="8000" dirty="0">
                <a:solidFill>
                  <a:srgbClr val="F4BD2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8000" dirty="0">
                <a:solidFill>
                  <a:srgbClr val="F4BD2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ทำเนียบ ออท.</a:t>
            </a:r>
            <a:r>
              <a:rPr lang="en-US" sz="8000" dirty="0">
                <a:solidFill>
                  <a:srgbClr val="F4BD2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8000" dirty="0">
                <a:solidFill>
                  <a:srgbClr val="F4BD2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บ้านพัก </a:t>
            </a:r>
            <a:r>
              <a:rPr lang="th-TH" sz="8000" dirty="0" err="1">
                <a:solidFill>
                  <a:srgbClr val="F4BD2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กสญ</a:t>
            </a:r>
            <a:r>
              <a:rPr lang="th-TH" sz="8000" dirty="0">
                <a:solidFill>
                  <a:srgbClr val="F4BD2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0956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EBD09-72FF-47DF-760D-7EE79A013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F449AD6-48D6-A775-751D-1E641B335060}"/>
              </a:ext>
            </a:extLst>
          </p:cNvPr>
          <p:cNvSpPr/>
          <p:nvPr/>
        </p:nvSpPr>
        <p:spPr>
          <a:xfrm>
            <a:off x="683568" y="280268"/>
            <a:ext cx="7914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th-TH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ระเบียบที่เกี่ยวข้อง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42FBBE0-624B-E6E7-DF1A-5712B87AD51D}"/>
              </a:ext>
            </a:extLst>
          </p:cNvPr>
          <p:cNvSpPr/>
          <p:nvPr/>
        </p:nvSpPr>
        <p:spPr>
          <a:xfrm>
            <a:off x="1085045" y="1140589"/>
            <a:ext cx="76634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th-TH" sz="3600" dirty="0">
                <a:solidFill>
                  <a:srgbClr val="F07624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ระเบียบกระทรวงการคลัง ว่าด้วยการเบิกจ่ายเงินเกี่ยวกับค่าใช้จ่าย ในการบริหารงานของส่วนราชการในต่างประเทศ </a:t>
            </a:r>
            <a:br>
              <a:rPr lang="th-TH" sz="3600" dirty="0">
                <a:solidFill>
                  <a:srgbClr val="F07624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solidFill>
                  <a:srgbClr val="F07624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2549</a:t>
            </a:r>
          </a:p>
          <a:p>
            <a:pPr defTabSz="914378"/>
            <a:r>
              <a:rPr lang="th-TH" sz="3600" dirty="0">
                <a:solidFill>
                  <a:srgbClr val="F07624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ระเบียบกระทรวงการต่างประเทศ ว่าด้วยการจัดซื้อจัดจ้างและ</a:t>
            </a:r>
            <a:br>
              <a:rPr lang="th-TH" sz="3600" dirty="0">
                <a:solidFill>
                  <a:srgbClr val="F07624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solidFill>
                  <a:srgbClr val="F07624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บริหารพัสดุภาครัฐของส่วนราชการในต่างประเทศ พ.ศ. 2560</a:t>
            </a:r>
          </a:p>
        </p:txBody>
      </p:sp>
      <p:pic>
        <p:nvPicPr>
          <p:cNvPr id="35" name="Picture 5" descr="C:\Users\pasikat\Desktop\orange-bullet.png">
            <a:extLst>
              <a:ext uri="{FF2B5EF4-FFF2-40B4-BE49-F238E27FC236}">
                <a16:creationId xmlns:a16="http://schemas.microsoft.com/office/drawing/2014/main" id="{4DD3EF79-DA1C-02BC-6ABC-BF61EF774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0" y="1259966"/>
            <a:ext cx="40147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pasikat\Desktop\orange-bullet.png">
            <a:extLst>
              <a:ext uri="{FF2B5EF4-FFF2-40B4-BE49-F238E27FC236}">
                <a16:creationId xmlns:a16="http://schemas.microsoft.com/office/drawing/2014/main" id="{F1A30F0D-DB2F-54DB-F59F-950383220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0" y="2931790"/>
            <a:ext cx="40147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998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Open Sans Semibold" panose="020B0606030504020204" pitchFamily="34" charset="0"/>
                <a:cs typeface="TH SarabunPSK" panose="020B0500040200020003" pitchFamily="34" charset="-34"/>
              </a:rPr>
              <a:t>การเช่าอาคารที่ทำการและทำเนียบ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Open Sans Semibold" panose="020B0606030504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68151-233A-41CD-BE91-DC19417730D3}"/>
              </a:ext>
            </a:extLst>
          </p:cNvPr>
          <p:cNvSpPr txBox="1"/>
          <p:nvPr/>
        </p:nvSpPr>
        <p:spPr>
          <a:xfrm>
            <a:off x="1151211" y="1507958"/>
            <a:ext cx="53583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ประมาณเดือน ต.ค. กระทรวงฯ จะแจ้งเวียนเพื่อตั้งคำขอ 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โดยระบุ ระยะเวลาการเช่า อัตราค่าเช่า เงื่อนไขการจ่ายเงิน และอื่น ๆ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5FC5845-871A-46EC-AC22-54385D9AA688}"/>
              </a:ext>
            </a:extLst>
          </p:cNvPr>
          <p:cNvSpPr/>
          <p:nvPr/>
        </p:nvSpPr>
        <p:spPr>
          <a:xfrm>
            <a:off x="536944" y="1373835"/>
            <a:ext cx="334926" cy="202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5D6CB-5923-46FD-99BF-B102348D87BD}"/>
              </a:ext>
            </a:extLst>
          </p:cNvPr>
          <p:cNvSpPr txBox="1"/>
          <p:nvPr/>
        </p:nvSpPr>
        <p:spPr>
          <a:xfrm>
            <a:off x="431885" y="2797449"/>
            <a:ext cx="4593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กรณีไม่เป็นการก่อหนี้ผูกพันข้ามปี </a:t>
            </a:r>
            <a:r>
              <a:rPr lang="th-TH" sz="2000" b="1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  </a:t>
            </a:r>
            <a:b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ระยะเวลาสัญญา 1 ปี และระยะเวลา 2 ปี หรือมากกว่า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 เงื่อนไขการจ่ายเงินตลอดสัญญา</a:t>
            </a:r>
            <a:endParaRPr lang="th-TH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F38257-901C-41BB-B5A7-8E47312AAAF3}"/>
              </a:ext>
            </a:extLst>
          </p:cNvPr>
          <p:cNvSpPr txBox="1"/>
          <p:nvPr/>
        </p:nvSpPr>
        <p:spPr>
          <a:xfrm>
            <a:off x="4944000" y="2768266"/>
            <a:ext cx="3630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กรณีเป็นการก่อหนี้ผูกพันข้ามปี </a:t>
            </a:r>
            <a:r>
              <a:rPr lang="th-TH" sz="2000" b="1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  </a:t>
            </a:r>
            <a:b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ระยะเวลาเกิน 1 ปี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 เงื่อนไขการจ่ายเงิน รายเดือน รายปี หรืออื่น ๆ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ที่ไม่ใช่การจ่ายเงินตลอดสัญญา</a:t>
            </a:r>
            <a:endParaRPr lang="th-TH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5C0E4-5DBF-4F9D-8A35-200D283822DE}"/>
              </a:ext>
            </a:extLst>
          </p:cNvPr>
          <p:cNvSpPr txBox="1"/>
          <p:nvPr/>
        </p:nvSpPr>
        <p:spPr>
          <a:xfrm>
            <a:off x="172758" y="4063898"/>
            <a:ext cx="88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ขอให้สำนักงานดำเนินการให้เป็นไปตามคำของบประมาณที่สำนักงานฯ ได้แจ้งไว้เพื่อการบริหารจัดการงบประมาณให้เพียงพอในปี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 นั้น ๆ 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* หากมิได้มีการตั้งคำขอ งมป. ไว้ล่วงหน้าขอให้ทำสัญญาระยะสั้น 3- 4 เดือน </a:t>
            </a:r>
            <a:endParaRPr lang="th-TH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852F97-BE5C-4E53-9B00-F21808BDBD3D}"/>
              </a:ext>
            </a:extLst>
          </p:cNvPr>
          <p:cNvSpPr txBox="1"/>
          <p:nvPr/>
        </p:nvSpPr>
        <p:spPr>
          <a:xfrm>
            <a:off x="1095153" y="1197846"/>
            <a:ext cx="5470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การตั้งคำของบประมาณล่วงหน้า 1 ปี </a:t>
            </a:r>
            <a:r>
              <a:rPr lang="th-TH" sz="3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endParaRPr lang="th-TH" sz="3000" dirty="0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D468718A-DC3A-47C5-8AAE-4E3055BA3EFE}"/>
              </a:ext>
            </a:extLst>
          </p:cNvPr>
          <p:cNvSpPr/>
          <p:nvPr/>
        </p:nvSpPr>
        <p:spPr>
          <a:xfrm>
            <a:off x="172758" y="2858829"/>
            <a:ext cx="259126" cy="208693"/>
          </a:xfrm>
          <a:prstGeom prst="star5">
            <a:avLst/>
          </a:prstGeom>
          <a:solidFill>
            <a:srgbClr val="ED87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B077D91-D6AD-4438-B6DB-D9FE371754F0}"/>
              </a:ext>
            </a:extLst>
          </p:cNvPr>
          <p:cNvSpPr/>
          <p:nvPr/>
        </p:nvSpPr>
        <p:spPr>
          <a:xfrm>
            <a:off x="4684874" y="2836707"/>
            <a:ext cx="259126" cy="208693"/>
          </a:xfrm>
          <a:prstGeom prst="star5">
            <a:avLst/>
          </a:prstGeom>
          <a:solidFill>
            <a:srgbClr val="ED87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</p:spTree>
    <p:extLst>
      <p:ext uri="{BB962C8B-B14F-4D97-AF65-F5344CB8AC3E}">
        <p14:creationId xmlns:p14="http://schemas.microsoft.com/office/powerpoint/2010/main" val="21915025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Open Sans Semibold" panose="020B0606030504020204" pitchFamily="34" charset="0"/>
                <a:cs typeface="TH SarabunPSK" panose="020B0500040200020003" pitchFamily="34" charset="-34"/>
              </a:rPr>
              <a:t>การเช่าอาคารที่ทำการและทำเนียบ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Open Sans Semibold" panose="020B0606030504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5FC5845-871A-46EC-AC22-54385D9AA688}"/>
              </a:ext>
            </a:extLst>
          </p:cNvPr>
          <p:cNvSpPr/>
          <p:nvPr/>
        </p:nvSpPr>
        <p:spPr>
          <a:xfrm>
            <a:off x="536944" y="1373835"/>
            <a:ext cx="334926" cy="202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86D2F0-45E4-41BE-8054-0C14DAA1FB64}"/>
              </a:ext>
            </a:extLst>
          </p:cNvPr>
          <p:cNvSpPr/>
          <p:nvPr/>
        </p:nvSpPr>
        <p:spPr>
          <a:xfrm>
            <a:off x="1004737" y="1197845"/>
            <a:ext cx="6803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00" b="1" dirty="0">
                <a:ea typeface="Cordia New" panose="020B0304020202020204" pitchFamily="34" charset="-34"/>
                <a:cs typeface="TH SarabunPSK" panose="020B0500040200020003" pitchFamily="34" charset="-34"/>
              </a:rPr>
              <a:t>การเช่าสถานที่แห่งใหม่ และการย้ายที่ทำการ</a:t>
            </a:r>
            <a:r>
              <a:rPr lang="th-TH" sz="3000" dirty="0">
                <a:ea typeface="Cordia New" panose="020B0304020202020204" pitchFamily="34" charset="-34"/>
                <a:cs typeface="TH SarabunPSK" panose="020B0500040200020003" pitchFamily="34" charset="-34"/>
              </a:rPr>
              <a:t>/</a:t>
            </a:r>
            <a:r>
              <a:rPr lang="th-TH" sz="3000" b="1" dirty="0">
                <a:ea typeface="Cordia New" panose="020B0304020202020204" pitchFamily="34" charset="-34"/>
                <a:cs typeface="TH SarabunPSK" panose="020B0500040200020003" pitchFamily="34" charset="-34"/>
              </a:rPr>
              <a:t>ทำเนียบ/บ้านพัก</a:t>
            </a:r>
            <a:r>
              <a:rPr lang="th-TH" sz="3000" dirty="0"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th-TH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ECE42-A7D1-4925-8149-19AC88BC531B}"/>
              </a:ext>
            </a:extLst>
          </p:cNvPr>
          <p:cNvSpPr txBox="1"/>
          <p:nvPr/>
        </p:nvSpPr>
        <p:spPr>
          <a:xfrm>
            <a:off x="1103738" y="3593482"/>
            <a:ext cx="4149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* การพิจารณาร่างสัญญาใช้ระยะเวลาไม่น้อยกว่า 3 เดือน ก่อนเริ่มสัญญา</a:t>
            </a:r>
            <a:endParaRPr lang="th-TH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DA0BB7-04CF-41B5-8E8C-BFEF763B0F9D}"/>
              </a:ext>
            </a:extLst>
          </p:cNvPr>
          <p:cNvSpPr txBox="1"/>
          <p:nvPr/>
        </p:nvSpPr>
        <p:spPr>
          <a:xfrm>
            <a:off x="1004738" y="1810539"/>
            <a:ext cx="7134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ส่ง ทล. พร้อมกับร่างสัญญาให้สำนักบริหารการคลัง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กรมสนธิสัญญาฯ พิจารณาประเด็นด้านกฎหมายในร่างสัญญาแล้ว ไม่ขัดข้องต่อร่างสัญญา 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สำนักบริหารการคลังส่งร่างสัญญาที่พิจารณาแล้วคืนให้สำนักงานฯ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สำนักงานฯ พิจารณาดำเนินการตามระเบียบที่เกี่ยวข้อง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สำนักงานฯ ส่ง ทล. พร้อมร่างสัญญาที่สมบูรณ์  เพื่อให้กระทรวงฯ อนุมัติการเช่าและส่งเงินต่อไป</a:t>
            </a:r>
          </a:p>
          <a:p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97CA4201-1FEA-47D6-B8B7-DAB2DF958B4C}"/>
              </a:ext>
            </a:extLst>
          </p:cNvPr>
          <p:cNvSpPr/>
          <p:nvPr/>
        </p:nvSpPr>
        <p:spPr>
          <a:xfrm>
            <a:off x="5965724" y="3380638"/>
            <a:ext cx="2608697" cy="1217990"/>
          </a:xfrm>
          <a:prstGeom prst="cloudCallout">
            <a:avLst>
              <a:gd name="adj1" fmla="val -45631"/>
              <a:gd name="adj2" fmla="val 84094"/>
            </a:avLst>
          </a:prstGeom>
          <a:noFill/>
          <a:ln>
            <a:solidFill>
              <a:srgbClr val="ED8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อ่านเพิ่มเติมได้ที่ </a:t>
            </a:r>
            <a:b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ทล. กต. 0207.5.3/552/2567 </a:t>
            </a:r>
            <a:b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ลว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21 ส.ค. 2567</a:t>
            </a:r>
            <a:endParaRPr lang="th-T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979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85876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/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9A7DD97-48C9-41FC-8F5C-3B86898AA4BB}"/>
              </a:ext>
            </a:extLst>
          </p:cNvPr>
          <p:cNvSpPr txBox="1">
            <a:spLocks/>
          </p:cNvSpPr>
          <p:nvPr/>
        </p:nvSpPr>
        <p:spPr>
          <a:xfrm>
            <a:off x="-2282" y="1599642"/>
            <a:ext cx="9144000" cy="1944216"/>
          </a:xfrm>
          <a:prstGeom prst="rect">
            <a:avLst/>
          </a:prstGeom>
        </p:spPr>
        <p:txBody>
          <a:bodyPr anchor="ctr">
            <a:normAutofit fontScale="4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FontTx/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atinLnBrk="0">
              <a:lnSpc>
                <a:spcPct val="80000"/>
              </a:lnSpc>
              <a:spcBef>
                <a:spcPts val="0"/>
              </a:spcBef>
              <a:defRPr/>
            </a:pPr>
            <a:r>
              <a:rPr lang="th-TH" sz="23000" spc="-6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ลูกจ้างชั่วคราว</a:t>
            </a:r>
            <a:br>
              <a:rPr lang="th-TH" sz="23000" spc="-6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sz="17999" spc="-6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rPr>
              <a:t>ในต่างประเทศ</a:t>
            </a:r>
            <a:endParaRPr lang="th-TH" sz="23000" spc="-6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4039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07223-71F7-B79C-7DD0-14389DA23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50AEC88-C2B3-A9F4-5590-5D27587817C0}"/>
              </a:ext>
            </a:extLst>
          </p:cNvPr>
          <p:cNvSpPr txBox="1"/>
          <p:nvPr/>
        </p:nvSpPr>
        <p:spPr>
          <a:xfrm>
            <a:off x="240532" y="126773"/>
            <a:ext cx="4763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ลูกจ้างท้องถิ่น 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(อัตราที่ 1 – 3 และ 5)</a:t>
            </a:r>
            <a:endParaRPr lang="th-TH" sz="40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1CEE4-F74B-BB6A-A5FE-903E9F76C681}"/>
              </a:ext>
            </a:extLst>
          </p:cNvPr>
          <p:cNvSpPr txBox="1"/>
          <p:nvPr/>
        </p:nvSpPr>
        <p:spPr>
          <a:xfrm>
            <a:off x="2411760" y="75708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ลูกจ้างผู้ติดตามหัวหน้าสำนักงาน </a:t>
            </a:r>
            <a:r>
              <a:rPr lang="th-TH" sz="24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(อัตราที่ 4)</a:t>
            </a:r>
            <a:endParaRPr lang="th-TH" sz="40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63E05-1383-3310-4CC4-E95144CB2EFC}"/>
              </a:ext>
            </a:extLst>
          </p:cNvPr>
          <p:cNvSpPr txBox="1"/>
          <p:nvPr/>
        </p:nvSpPr>
        <p:spPr>
          <a:xfrm>
            <a:off x="5760132" y="1347615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ขั้นวิ่ง หรือขั้นตามตาราง สนง. กพ.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05D0B-C748-2299-B7CD-998829B6C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647"/>
            <a:ext cx="9144000" cy="298157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C3F8F7-389B-FE2F-25A3-2BEFB32BCFAF}"/>
              </a:ext>
            </a:extLst>
          </p:cNvPr>
          <p:cNvCxnSpPr>
            <a:cxnSpLocks/>
          </p:cNvCxnSpPr>
          <p:nvPr/>
        </p:nvCxnSpPr>
        <p:spPr>
          <a:xfrm>
            <a:off x="2826566" y="1464968"/>
            <a:ext cx="0" cy="22135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78BA6F-612A-EFB2-1501-C5078F2D77DF}"/>
              </a:ext>
            </a:extLst>
          </p:cNvPr>
          <p:cNvCxnSpPr>
            <a:cxnSpLocks/>
          </p:cNvCxnSpPr>
          <p:nvPr/>
        </p:nvCxnSpPr>
        <p:spPr>
          <a:xfrm>
            <a:off x="627516" y="834660"/>
            <a:ext cx="0" cy="21691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6C5DC7A-C762-46CD-4409-9C1D7280384A}"/>
              </a:ext>
            </a:extLst>
          </p:cNvPr>
          <p:cNvCxnSpPr>
            <a:cxnSpLocks/>
          </p:cNvCxnSpPr>
          <p:nvPr/>
        </p:nvCxnSpPr>
        <p:spPr>
          <a:xfrm flipH="1">
            <a:off x="4741032" y="1707655"/>
            <a:ext cx="1271128" cy="805013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EAF66C-2DA1-62B5-3995-2D9A342C6CB2}"/>
              </a:ext>
            </a:extLst>
          </p:cNvPr>
          <p:cNvCxnSpPr>
            <a:cxnSpLocks/>
          </p:cNvCxnSpPr>
          <p:nvPr/>
        </p:nvCxnSpPr>
        <p:spPr>
          <a:xfrm flipV="1">
            <a:off x="3131840" y="3867897"/>
            <a:ext cx="0" cy="3600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E723D1-8E7D-4D18-F5F0-B8068C868F77}"/>
              </a:ext>
            </a:extLst>
          </p:cNvPr>
          <p:cNvSpPr txBox="1"/>
          <p:nvPr/>
        </p:nvSpPr>
        <p:spPr>
          <a:xfrm>
            <a:off x="107504" y="4037188"/>
            <a:ext cx="46085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5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สหรัฐอเมริกา,เยอรมัน</a:t>
            </a:r>
            <a:r>
              <a:rPr lang="th-TH" sz="1350" b="1" dirty="0" err="1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นี</a:t>
            </a:r>
            <a:r>
              <a:rPr lang="th-TH" sz="135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และออสเตรเลีย </a:t>
            </a:r>
            <a:br>
              <a:rPr lang="th-TH" sz="135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35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รับค่าจ้างเป็นเงินสกุล </a:t>
            </a:r>
            <a:r>
              <a:rPr lang="th-TH" sz="1350" b="1" dirty="0" err="1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พ.ข.ต</a:t>
            </a:r>
            <a:r>
              <a:rPr lang="th-TH" sz="135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31312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B049F-6359-972E-7D30-43781400D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4E7B4C84-29FE-454F-E927-E155786CC1C9}"/>
              </a:ext>
            </a:extLst>
          </p:cNvPr>
          <p:cNvGrpSpPr/>
          <p:nvPr/>
        </p:nvGrpSpPr>
        <p:grpSpPr>
          <a:xfrm>
            <a:off x="179513" y="36994"/>
            <a:ext cx="4032448" cy="1554135"/>
            <a:chOff x="5253585" y="36993"/>
            <a:chExt cx="3062269" cy="1554135"/>
          </a:xfrm>
        </p:grpSpPr>
        <p:sp>
          <p:nvSpPr>
            <p:cNvPr id="38" name="Up Arrow 7">
              <a:extLst>
                <a:ext uri="{FF2B5EF4-FFF2-40B4-BE49-F238E27FC236}">
                  <a16:creationId xmlns:a16="http://schemas.microsoft.com/office/drawing/2014/main" id="{405956AE-99E8-A56D-B087-DAE4E8EB3723}"/>
                </a:ext>
              </a:extLst>
            </p:cNvPr>
            <p:cNvSpPr/>
            <p:nvPr/>
          </p:nvSpPr>
          <p:spPr>
            <a:xfrm rot="5400000">
              <a:off x="6531629" y="-193097"/>
              <a:ext cx="1552788" cy="2015662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/>
            </a:p>
          </p:txBody>
        </p:sp>
        <p:sp>
          <p:nvSpPr>
            <p:cNvPr id="41" name="Up Arrow 7">
              <a:extLst>
                <a:ext uri="{FF2B5EF4-FFF2-40B4-BE49-F238E27FC236}">
                  <a16:creationId xmlns:a16="http://schemas.microsoft.com/office/drawing/2014/main" id="{CECFC2A9-1E4E-95A7-71A4-BE08BD5A91A8}"/>
                </a:ext>
              </a:extLst>
            </p:cNvPr>
            <p:cNvSpPr/>
            <p:nvPr/>
          </p:nvSpPr>
          <p:spPr>
            <a:xfrm rot="5400000">
              <a:off x="6181011" y="-193546"/>
              <a:ext cx="1552788" cy="2015662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/>
            </a:p>
          </p:txBody>
        </p:sp>
        <p:sp>
          <p:nvSpPr>
            <p:cNvPr id="40" name="Up Arrow 7">
              <a:extLst>
                <a:ext uri="{FF2B5EF4-FFF2-40B4-BE49-F238E27FC236}">
                  <a16:creationId xmlns:a16="http://schemas.microsoft.com/office/drawing/2014/main" id="{E305A4BB-CB20-201C-94E4-730F63205C3C}"/>
                </a:ext>
              </a:extLst>
            </p:cNvPr>
            <p:cNvSpPr/>
            <p:nvPr/>
          </p:nvSpPr>
          <p:spPr>
            <a:xfrm rot="5400000">
              <a:off x="5827587" y="-194444"/>
              <a:ext cx="1552788" cy="2015662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/>
            </a:p>
          </p:txBody>
        </p:sp>
        <p:sp>
          <p:nvSpPr>
            <p:cNvPr id="39" name="Up Arrow 7">
              <a:extLst>
                <a:ext uri="{FF2B5EF4-FFF2-40B4-BE49-F238E27FC236}">
                  <a16:creationId xmlns:a16="http://schemas.microsoft.com/office/drawing/2014/main" id="{625EE87A-126C-EC7F-085C-8CB0E4FCD19C}"/>
                </a:ext>
              </a:extLst>
            </p:cNvPr>
            <p:cNvSpPr/>
            <p:nvPr/>
          </p:nvSpPr>
          <p:spPr>
            <a:xfrm rot="5400000">
              <a:off x="5485022" y="-193995"/>
              <a:ext cx="1552788" cy="2015662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7F80352-5EB1-B99B-B340-53F609E13780}"/>
              </a:ext>
            </a:extLst>
          </p:cNvPr>
          <p:cNvSpPr/>
          <p:nvPr/>
        </p:nvSpPr>
        <p:spPr>
          <a:xfrm>
            <a:off x="539553" y="42265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ต้องทำอะไรเมื่อไปถึง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A18D1B-044A-7616-2A3D-FE4A45AFE8D7}"/>
              </a:ext>
            </a:extLst>
          </p:cNvPr>
          <p:cNvGrpSpPr/>
          <p:nvPr/>
        </p:nvGrpSpPr>
        <p:grpSpPr>
          <a:xfrm>
            <a:off x="251520" y="1558408"/>
            <a:ext cx="8640960" cy="1877437"/>
            <a:chOff x="251520" y="1037131"/>
            <a:chExt cx="8640960" cy="187743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D85ABB1-FAFA-1F14-206E-30FDBEF126DA}"/>
                </a:ext>
              </a:extLst>
            </p:cNvPr>
            <p:cNvSpPr txBox="1"/>
            <p:nvPr/>
          </p:nvSpPr>
          <p:spPr>
            <a:xfrm>
              <a:off x="1178764" y="1037131"/>
              <a:ext cx="5913516" cy="1877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ค่าจ้างลูกจ้าง ตามกรอบอัตรากำลัง</a:t>
              </a:r>
            </a:p>
            <a:p>
              <a:r>
                <a:rPr lang="th-TH" sz="28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จำนวน ครองตำแหน่ง / ว่าง</a:t>
              </a:r>
            </a:p>
            <a:p>
              <a:r>
                <a:rPr lang="th-TH" sz="28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อัตราค่าจ้าง ขั้นค่าจ้าง</a:t>
              </a:r>
            </a:p>
            <a:p>
              <a:r>
                <a:rPr lang="th-TH" sz="28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ชื่อ นามสกุล วันบรรจุ (</a:t>
              </a:r>
              <a:r>
                <a:rPr lang="th-TH" sz="2800" b="1" u="sng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วันทำการ</a:t>
              </a:r>
              <a:r>
                <a:rPr lang="th-TH" sz="28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วัน / เดือน / ปี เกิด</a:t>
              </a:r>
              <a:endParaRPr lang="en-US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6D12102-20A4-0445-99F2-8DBBF58011DC}"/>
                </a:ext>
              </a:extLst>
            </p:cNvPr>
            <p:cNvGrpSpPr/>
            <p:nvPr/>
          </p:nvGrpSpPr>
          <p:grpSpPr>
            <a:xfrm>
              <a:off x="251520" y="1059582"/>
              <a:ext cx="656698" cy="656698"/>
              <a:chOff x="251520" y="1319152"/>
              <a:chExt cx="656698" cy="65669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E69125D-4757-EBE8-BB2C-A40A346C4B56}"/>
                  </a:ext>
                </a:extLst>
              </p:cNvPr>
              <p:cNvSpPr/>
              <p:nvPr/>
            </p:nvSpPr>
            <p:spPr>
              <a:xfrm>
                <a:off x="251520" y="1319152"/>
                <a:ext cx="656698" cy="65669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8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C29B7A-BCC1-29B8-3FAE-785173AD6CD5}"/>
                  </a:ext>
                </a:extLst>
              </p:cNvPr>
              <p:cNvSpPr txBox="1"/>
              <p:nvPr/>
            </p:nvSpPr>
            <p:spPr>
              <a:xfrm>
                <a:off x="344570" y="1493613"/>
                <a:ext cx="47059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tIns="0" bIns="0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2F2ACC-65AA-33A4-4C5C-3337DDE7D381}"/>
                </a:ext>
              </a:extLst>
            </p:cNvPr>
            <p:cNvSpPr txBox="1"/>
            <p:nvPr/>
          </p:nvSpPr>
          <p:spPr>
            <a:xfrm>
              <a:off x="6444208" y="1591128"/>
              <a:ext cx="2448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หนังสืออนุมัติ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Up Arrow 7">
              <a:extLst>
                <a:ext uri="{FF2B5EF4-FFF2-40B4-BE49-F238E27FC236}">
                  <a16:creationId xmlns:a16="http://schemas.microsoft.com/office/drawing/2014/main" id="{C7D53056-EE19-4122-1EE4-FF9E661C6122}"/>
                </a:ext>
              </a:extLst>
            </p:cNvPr>
            <p:cNvSpPr/>
            <p:nvPr/>
          </p:nvSpPr>
          <p:spPr>
            <a:xfrm rot="5400000">
              <a:off x="4548701" y="1672318"/>
              <a:ext cx="653658" cy="607060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85B5283-FF77-C881-97A8-E24B6EEB910F}"/>
              </a:ext>
            </a:extLst>
          </p:cNvPr>
          <p:cNvGrpSpPr/>
          <p:nvPr/>
        </p:nvGrpSpPr>
        <p:grpSpPr>
          <a:xfrm>
            <a:off x="251520" y="3285440"/>
            <a:ext cx="8892480" cy="1458530"/>
            <a:chOff x="251520" y="2995076"/>
            <a:chExt cx="8892480" cy="145853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D2555A0-C408-3770-AD3B-7CEE502F3AF3}"/>
                </a:ext>
              </a:extLst>
            </p:cNvPr>
            <p:cNvGrpSpPr/>
            <p:nvPr/>
          </p:nvGrpSpPr>
          <p:grpSpPr>
            <a:xfrm>
              <a:off x="251520" y="2995076"/>
              <a:ext cx="8892480" cy="1446550"/>
              <a:chOff x="251520" y="2910353"/>
              <a:chExt cx="8892480" cy="144655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5B6EFD9-D57F-D624-8042-DF01EE0801CB}"/>
                  </a:ext>
                </a:extLst>
              </p:cNvPr>
              <p:cNvGrpSpPr/>
              <p:nvPr/>
            </p:nvGrpSpPr>
            <p:grpSpPr>
              <a:xfrm>
                <a:off x="251520" y="2914568"/>
                <a:ext cx="656698" cy="656698"/>
                <a:chOff x="2991380" y="1899077"/>
                <a:chExt cx="656698" cy="656698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D6434BC-91A7-E9B7-719E-7A0A0F7BF2C4}"/>
                    </a:ext>
                  </a:extLst>
                </p:cNvPr>
                <p:cNvSpPr/>
                <p:nvPr/>
              </p:nvSpPr>
              <p:spPr>
                <a:xfrm>
                  <a:off x="2991380" y="1899077"/>
                  <a:ext cx="656698" cy="65669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8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1C8BE95-0C25-72AD-CD58-81A9DB69E575}"/>
                    </a:ext>
                  </a:extLst>
                </p:cNvPr>
                <p:cNvSpPr txBox="1"/>
                <p:nvPr/>
              </p:nvSpPr>
              <p:spPr>
                <a:xfrm>
                  <a:off x="3084430" y="2073538"/>
                  <a:ext cx="47059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 anchor="ctr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bg1"/>
                      </a:solidFill>
                      <a:cs typeface="Arial" pitchFamily="34" charset="0"/>
                    </a:rPr>
                    <a:t>02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47F119-EF73-8693-F438-13C9FFBE9163}"/>
                  </a:ext>
                </a:extLst>
              </p:cNvPr>
              <p:cNvSpPr txBox="1"/>
              <p:nvPr/>
            </p:nvSpPr>
            <p:spPr>
              <a:xfrm>
                <a:off x="1178764" y="2910353"/>
                <a:ext cx="36036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เงินสมทบประกันสังคม</a:t>
                </a:r>
              </a:p>
              <a:p>
                <a:r>
                  <a:rPr lang="th-TH" sz="2800" b="1" dirty="0">
                    <a:solidFill>
                      <a:schemeClr val="accent5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อัตราที่จ่าย วิธีการจ่าย</a:t>
                </a:r>
              </a:p>
              <a:p>
                <a:r>
                  <a:rPr lang="th-TH" sz="2800" b="1" dirty="0">
                    <a:solidFill>
                      <a:schemeClr val="accent5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อัตราที่ได้รับอนุมัติ</a:t>
                </a:r>
                <a:endParaRPr lang="en-US" sz="28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5" name="Up Arrow 7">
                <a:extLst>
                  <a:ext uri="{FF2B5EF4-FFF2-40B4-BE49-F238E27FC236}">
                    <a16:creationId xmlns:a16="http://schemas.microsoft.com/office/drawing/2014/main" id="{1E569D69-980E-1035-EDB2-0380C0BDAB83}"/>
                  </a:ext>
                </a:extLst>
              </p:cNvPr>
              <p:cNvSpPr/>
              <p:nvPr/>
            </p:nvSpPr>
            <p:spPr>
              <a:xfrm rot="5400000">
                <a:off x="4445697" y="3360227"/>
                <a:ext cx="653658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1552788" h="2015662">
                    <a:moveTo>
                      <a:pt x="0" y="736643"/>
                    </a:moveTo>
                    <a:lnTo>
                      <a:pt x="776394" y="0"/>
                    </a:lnTo>
                    <a:lnTo>
                      <a:pt x="1552788" y="736643"/>
                    </a:lnTo>
                    <a:lnTo>
                      <a:pt x="1164591" y="736643"/>
                    </a:lnTo>
                    <a:lnTo>
                      <a:pt x="1164591" y="2015662"/>
                    </a:lnTo>
                    <a:lnTo>
                      <a:pt x="1162556" y="2015662"/>
                    </a:lnTo>
                    <a:lnTo>
                      <a:pt x="776394" y="1669237"/>
                    </a:lnTo>
                    <a:lnTo>
                      <a:pt x="390233" y="2015662"/>
                    </a:lnTo>
                    <a:lnTo>
                      <a:pt x="388197" y="2015662"/>
                    </a:lnTo>
                    <a:lnTo>
                      <a:pt x="388197" y="73664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73D4AA4-359E-DD3B-7BB5-C9EA618CC139}"/>
                  </a:ext>
                </a:extLst>
              </p:cNvPr>
              <p:cNvSpPr txBox="1"/>
              <p:nvPr/>
            </p:nvSpPr>
            <p:spPr>
              <a:xfrm>
                <a:off x="5148064" y="3336928"/>
                <a:ext cx="39959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หนังสืออนุมัติหลักการจ่าย</a:t>
                </a:r>
                <a:endParaRPr lang="en-US" sz="40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7371C2-BB15-7421-0376-E4E76A818704}"/>
                </a:ext>
              </a:extLst>
            </p:cNvPr>
            <p:cNvSpPr txBox="1"/>
            <p:nvPr/>
          </p:nvSpPr>
          <p:spPr>
            <a:xfrm>
              <a:off x="5148064" y="3868831"/>
              <a:ext cx="3995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กฎหมายท้องถิ่น</a:t>
              </a:r>
              <a:endPara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05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028721-AE68-419A-8737-25A6D3788F5E}"/>
              </a:ext>
            </a:extLst>
          </p:cNvPr>
          <p:cNvSpPr txBox="1"/>
          <p:nvPr/>
        </p:nvSpPr>
        <p:spPr>
          <a:xfrm>
            <a:off x="94652" y="4280778"/>
            <a:ext cx="895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อ้างอิงหลักเกณฑ์การซื้อบัตรโดยสารเครื่องบินตาม หนังสือกระทรวงการคลัง ด่วนที่สุด ที่ กค 0408.4/</a:t>
            </a:r>
            <a:r>
              <a:rPr lang="th-TH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ว 165 </a:t>
            </a:r>
            <a:r>
              <a:rPr lang="th-TH" b="1" dirty="0"/>
              <a:t>ลงวันที่ 22 ธ.ค. 2559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6471CA-19E2-4D3E-99BC-56B2B4151B40}"/>
              </a:ext>
            </a:extLst>
          </p:cNvPr>
          <p:cNvSpPr txBox="1">
            <a:spLocks/>
          </p:cNvSpPr>
          <p:nvPr/>
        </p:nvSpPr>
        <p:spPr>
          <a:xfrm>
            <a:off x="0" y="189244"/>
            <a:ext cx="8923763" cy="49437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th-TH"/>
            </a:defPPr>
            <a:lvl1pPr algn="ctr" latinLnBrk="1">
              <a:lnSpc>
                <a:spcPct val="80000"/>
              </a:lnSpc>
              <a:spcBef>
                <a:spcPct val="0"/>
              </a:spcBef>
              <a:buNone/>
              <a:defRPr sz="60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r>
              <a:rPr lang="th-TH" altLang="ko-KR" sz="2800" dirty="0">
                <a:effectLst/>
                <a:highlight>
                  <a:srgbClr val="E6E6E6"/>
                </a:highlight>
              </a:rPr>
              <a:t>การซื้อบัตรโดยสารเครื่องบินสำหรับการเดินทางไปราชการต่างประเทศ</a:t>
            </a:r>
            <a:endParaRPr lang="ko-KR" altLang="en-US" sz="2800" dirty="0">
              <a:effectLst/>
              <a:highlight>
                <a:srgbClr val="E6E6E6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834EF9-75DF-44C6-B7D0-7F198D449552}"/>
              </a:ext>
            </a:extLst>
          </p:cNvPr>
          <p:cNvSpPr txBox="1"/>
          <p:nvPr/>
        </p:nvSpPr>
        <p:spPr>
          <a:xfrm>
            <a:off x="842399" y="676670"/>
            <a:ext cx="74592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ให้สอบถามราคาบัตรโดยสารกับ</a:t>
            </a:r>
            <a:r>
              <a:rPr lang="th-TH" sz="3200" b="1" u="sng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การบินไทย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ก่อนการเดินทาง</a:t>
            </a:r>
          </a:p>
          <a:p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ชื่อส่วนราชการ</a:t>
            </a:r>
          </a:p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ชื่อผู้เดินทางภาษาไทย และภาษาอังกฤษ</a:t>
            </a:r>
          </a:p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เส้นทางไปปฏิบัติราชการ</a:t>
            </a:r>
          </a:p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วันที่จะเดินทาง</a:t>
            </a:r>
          </a:p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วัตถุประสงค์การเดินทาง</a:t>
            </a:r>
          </a:p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ชั้นโดยสารตาม พรฎ. คชจ. เดินทางไปราชการ</a:t>
            </a:r>
          </a:p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วิธีการชำระเงิน</a:t>
            </a:r>
          </a:p>
          <a:p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email : governmentsales@thaiairways.com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48967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B8B9F-8965-92DC-C3FD-8229A312B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7532239-823C-73E6-093E-5FC98E90150F}"/>
              </a:ext>
            </a:extLst>
          </p:cNvPr>
          <p:cNvGrpSpPr/>
          <p:nvPr/>
        </p:nvGrpSpPr>
        <p:grpSpPr>
          <a:xfrm>
            <a:off x="179512" y="36993"/>
            <a:ext cx="4414830" cy="1554135"/>
            <a:chOff x="179512" y="36993"/>
            <a:chExt cx="4414830" cy="155413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CFD4FE-1ACF-9BDA-9F70-88BA15FF5955}"/>
                </a:ext>
              </a:extLst>
            </p:cNvPr>
            <p:cNvGrpSpPr/>
            <p:nvPr/>
          </p:nvGrpSpPr>
          <p:grpSpPr>
            <a:xfrm>
              <a:off x="179512" y="36993"/>
              <a:ext cx="4032448" cy="1554135"/>
              <a:chOff x="5253585" y="36993"/>
              <a:chExt cx="3062269" cy="1554135"/>
            </a:xfrm>
          </p:grpSpPr>
          <p:sp>
            <p:nvSpPr>
              <p:cNvPr id="22" name="Up Arrow 7">
                <a:extLst>
                  <a:ext uri="{FF2B5EF4-FFF2-40B4-BE49-F238E27FC236}">
                    <a16:creationId xmlns:a16="http://schemas.microsoft.com/office/drawing/2014/main" id="{BD864018-9106-BFE8-814E-A17211D32378}"/>
                  </a:ext>
                </a:extLst>
              </p:cNvPr>
              <p:cNvSpPr/>
              <p:nvPr/>
            </p:nvSpPr>
            <p:spPr>
              <a:xfrm rot="5400000">
                <a:off x="6531629" y="-193097"/>
                <a:ext cx="1552788" cy="2015662"/>
              </a:xfrm>
              <a:custGeom>
                <a:avLst/>
                <a:gdLst/>
                <a:ahLst/>
                <a:cxnLst/>
                <a:rect l="l" t="t" r="r" b="b"/>
                <a:pathLst>
                  <a:path w="1552788" h="2015662">
                    <a:moveTo>
                      <a:pt x="0" y="736643"/>
                    </a:moveTo>
                    <a:lnTo>
                      <a:pt x="776394" y="0"/>
                    </a:lnTo>
                    <a:lnTo>
                      <a:pt x="1552788" y="736643"/>
                    </a:lnTo>
                    <a:lnTo>
                      <a:pt x="1164591" y="736643"/>
                    </a:lnTo>
                    <a:lnTo>
                      <a:pt x="1164591" y="2015662"/>
                    </a:lnTo>
                    <a:lnTo>
                      <a:pt x="1162556" y="2015662"/>
                    </a:lnTo>
                    <a:lnTo>
                      <a:pt x="776394" y="1669237"/>
                    </a:lnTo>
                    <a:lnTo>
                      <a:pt x="390233" y="2015662"/>
                    </a:lnTo>
                    <a:lnTo>
                      <a:pt x="388197" y="2015662"/>
                    </a:lnTo>
                    <a:lnTo>
                      <a:pt x="388197" y="7366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800" dirty="0"/>
              </a:p>
            </p:txBody>
          </p:sp>
          <p:sp>
            <p:nvSpPr>
              <p:cNvPr id="23" name="Up Arrow 7">
                <a:extLst>
                  <a:ext uri="{FF2B5EF4-FFF2-40B4-BE49-F238E27FC236}">
                    <a16:creationId xmlns:a16="http://schemas.microsoft.com/office/drawing/2014/main" id="{A4097A87-FFD0-162D-7AD8-35BBDC22EC69}"/>
                  </a:ext>
                </a:extLst>
              </p:cNvPr>
              <p:cNvSpPr/>
              <p:nvPr/>
            </p:nvSpPr>
            <p:spPr>
              <a:xfrm rot="5400000">
                <a:off x="6181011" y="-193546"/>
                <a:ext cx="1552788" cy="2015662"/>
              </a:xfrm>
              <a:custGeom>
                <a:avLst/>
                <a:gdLst/>
                <a:ahLst/>
                <a:cxnLst/>
                <a:rect l="l" t="t" r="r" b="b"/>
                <a:pathLst>
                  <a:path w="1552788" h="2015662">
                    <a:moveTo>
                      <a:pt x="0" y="736643"/>
                    </a:moveTo>
                    <a:lnTo>
                      <a:pt x="776394" y="0"/>
                    </a:lnTo>
                    <a:lnTo>
                      <a:pt x="1552788" y="736643"/>
                    </a:lnTo>
                    <a:lnTo>
                      <a:pt x="1164591" y="736643"/>
                    </a:lnTo>
                    <a:lnTo>
                      <a:pt x="1164591" y="2015662"/>
                    </a:lnTo>
                    <a:lnTo>
                      <a:pt x="1162556" y="2015662"/>
                    </a:lnTo>
                    <a:lnTo>
                      <a:pt x="776394" y="1669237"/>
                    </a:lnTo>
                    <a:lnTo>
                      <a:pt x="390233" y="2015662"/>
                    </a:lnTo>
                    <a:lnTo>
                      <a:pt x="388197" y="2015662"/>
                    </a:lnTo>
                    <a:lnTo>
                      <a:pt x="388197" y="73664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800" dirty="0"/>
              </a:p>
            </p:txBody>
          </p:sp>
          <p:sp>
            <p:nvSpPr>
              <p:cNvPr id="24" name="Up Arrow 7">
                <a:extLst>
                  <a:ext uri="{FF2B5EF4-FFF2-40B4-BE49-F238E27FC236}">
                    <a16:creationId xmlns:a16="http://schemas.microsoft.com/office/drawing/2014/main" id="{47478FF4-3E68-06D5-08A7-349F5E7215AC}"/>
                  </a:ext>
                </a:extLst>
              </p:cNvPr>
              <p:cNvSpPr/>
              <p:nvPr/>
            </p:nvSpPr>
            <p:spPr>
              <a:xfrm rot="5400000">
                <a:off x="5827587" y="-194444"/>
                <a:ext cx="1552788" cy="2015662"/>
              </a:xfrm>
              <a:custGeom>
                <a:avLst/>
                <a:gdLst/>
                <a:ahLst/>
                <a:cxnLst/>
                <a:rect l="l" t="t" r="r" b="b"/>
                <a:pathLst>
                  <a:path w="1552788" h="2015662">
                    <a:moveTo>
                      <a:pt x="0" y="736643"/>
                    </a:moveTo>
                    <a:lnTo>
                      <a:pt x="776394" y="0"/>
                    </a:lnTo>
                    <a:lnTo>
                      <a:pt x="1552788" y="736643"/>
                    </a:lnTo>
                    <a:lnTo>
                      <a:pt x="1164591" y="736643"/>
                    </a:lnTo>
                    <a:lnTo>
                      <a:pt x="1164591" y="2015662"/>
                    </a:lnTo>
                    <a:lnTo>
                      <a:pt x="1162556" y="2015662"/>
                    </a:lnTo>
                    <a:lnTo>
                      <a:pt x="776394" y="1669237"/>
                    </a:lnTo>
                    <a:lnTo>
                      <a:pt x="390233" y="2015662"/>
                    </a:lnTo>
                    <a:lnTo>
                      <a:pt x="388197" y="2015662"/>
                    </a:lnTo>
                    <a:lnTo>
                      <a:pt x="388197" y="73664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800" dirty="0"/>
              </a:p>
            </p:txBody>
          </p:sp>
          <p:sp>
            <p:nvSpPr>
              <p:cNvPr id="25" name="Up Arrow 7">
                <a:extLst>
                  <a:ext uri="{FF2B5EF4-FFF2-40B4-BE49-F238E27FC236}">
                    <a16:creationId xmlns:a16="http://schemas.microsoft.com/office/drawing/2014/main" id="{C32D3732-EA45-BC4B-8267-28EBF704F37C}"/>
                  </a:ext>
                </a:extLst>
              </p:cNvPr>
              <p:cNvSpPr/>
              <p:nvPr/>
            </p:nvSpPr>
            <p:spPr>
              <a:xfrm rot="5400000">
                <a:off x="5485022" y="-193995"/>
                <a:ext cx="1552788" cy="2015662"/>
              </a:xfrm>
              <a:custGeom>
                <a:avLst/>
                <a:gdLst/>
                <a:ahLst/>
                <a:cxnLst/>
                <a:rect l="l" t="t" r="r" b="b"/>
                <a:pathLst>
                  <a:path w="1552788" h="2015662">
                    <a:moveTo>
                      <a:pt x="0" y="736643"/>
                    </a:moveTo>
                    <a:lnTo>
                      <a:pt x="776394" y="0"/>
                    </a:lnTo>
                    <a:lnTo>
                      <a:pt x="1552788" y="736643"/>
                    </a:lnTo>
                    <a:lnTo>
                      <a:pt x="1164591" y="736643"/>
                    </a:lnTo>
                    <a:lnTo>
                      <a:pt x="1164591" y="2015662"/>
                    </a:lnTo>
                    <a:lnTo>
                      <a:pt x="1162556" y="2015662"/>
                    </a:lnTo>
                    <a:lnTo>
                      <a:pt x="776394" y="1669237"/>
                    </a:lnTo>
                    <a:lnTo>
                      <a:pt x="390233" y="2015662"/>
                    </a:lnTo>
                    <a:lnTo>
                      <a:pt x="388197" y="2015662"/>
                    </a:lnTo>
                    <a:lnTo>
                      <a:pt x="388197" y="73664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800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B2BF55-5BA6-A05D-266B-8873D170FE05}"/>
                </a:ext>
              </a:extLst>
            </p:cNvPr>
            <p:cNvSpPr/>
            <p:nvPr/>
          </p:nvSpPr>
          <p:spPr>
            <a:xfrm>
              <a:off x="561894" y="422567"/>
              <a:ext cx="40324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ต้องทำอะไรเมื่อไปถึง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E0FE63-06FB-F959-F6A7-40A3B85CEE2D}"/>
              </a:ext>
            </a:extLst>
          </p:cNvPr>
          <p:cNvGrpSpPr/>
          <p:nvPr/>
        </p:nvGrpSpPr>
        <p:grpSpPr>
          <a:xfrm>
            <a:off x="345899" y="1542164"/>
            <a:ext cx="8807205" cy="1461634"/>
            <a:chOff x="345898" y="1037131"/>
            <a:chExt cx="8807205" cy="146163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D02FA03-221E-C9B5-7725-052E9BDA06BD}"/>
                </a:ext>
              </a:extLst>
            </p:cNvPr>
            <p:cNvGrpSpPr/>
            <p:nvPr/>
          </p:nvGrpSpPr>
          <p:grpSpPr>
            <a:xfrm>
              <a:off x="345898" y="1037131"/>
              <a:ext cx="656698" cy="656698"/>
              <a:chOff x="2991380" y="2832668"/>
              <a:chExt cx="656698" cy="656698"/>
            </a:xfrm>
            <a:solidFill>
              <a:srgbClr val="00B050"/>
            </a:solidFill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D21ECB6-7411-A537-25A1-205A67FD50F5}"/>
                  </a:ext>
                </a:extLst>
              </p:cNvPr>
              <p:cNvSpPr/>
              <p:nvPr/>
            </p:nvSpPr>
            <p:spPr>
              <a:xfrm>
                <a:off x="2991380" y="2832668"/>
                <a:ext cx="656698" cy="656698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D7FB9E-97C2-B328-69E0-BC8DFA3E1DBF}"/>
                  </a:ext>
                </a:extLst>
              </p:cNvPr>
              <p:cNvSpPr txBox="1"/>
              <p:nvPr/>
            </p:nvSpPr>
            <p:spPr>
              <a:xfrm>
                <a:off x="3084430" y="3007128"/>
                <a:ext cx="470598" cy="307777"/>
              </a:xfrm>
              <a:prstGeom prst="rect">
                <a:avLst/>
              </a:prstGeom>
              <a:grpFill/>
            </p:spPr>
            <p:txBody>
              <a:bodyPr wrap="square" tIns="0" bIns="0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787688-02F7-6EDB-5885-A700DBB0C71B}"/>
                </a:ext>
              </a:extLst>
            </p:cNvPr>
            <p:cNvSpPr txBox="1"/>
            <p:nvPr/>
          </p:nvSpPr>
          <p:spPr>
            <a:xfrm>
              <a:off x="1178764" y="1037131"/>
              <a:ext cx="475252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เงินรางวัลตามประเพณีท้องถิ่น</a:t>
              </a:r>
            </a:p>
            <a:p>
              <a:r>
                <a:rPr lang="th-TH" sz="2800" b="1" dirty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อัตราที่จ่าย วันกำหนดจ่าย</a:t>
              </a:r>
            </a:p>
            <a:p>
              <a:r>
                <a:rPr lang="th-TH" sz="2800" b="1" dirty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วิธีการคำนวณ</a:t>
              </a:r>
            </a:p>
          </p:txBody>
        </p:sp>
        <p:sp>
          <p:nvSpPr>
            <p:cNvPr id="11" name="Up Arrow 7">
              <a:extLst>
                <a:ext uri="{FF2B5EF4-FFF2-40B4-BE49-F238E27FC236}">
                  <a16:creationId xmlns:a16="http://schemas.microsoft.com/office/drawing/2014/main" id="{D1444ACE-7B2F-3EE9-3255-CCBEB1E8364D}"/>
                </a:ext>
              </a:extLst>
            </p:cNvPr>
            <p:cNvSpPr/>
            <p:nvPr/>
          </p:nvSpPr>
          <p:spPr>
            <a:xfrm rot="5400000">
              <a:off x="4404685" y="1672318"/>
              <a:ext cx="653658" cy="607060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4C849C-FCD5-398C-5799-28BB84B2AF7D}"/>
                </a:ext>
              </a:extLst>
            </p:cNvPr>
            <p:cNvGrpSpPr/>
            <p:nvPr/>
          </p:nvGrpSpPr>
          <p:grpSpPr>
            <a:xfrm>
              <a:off x="5148064" y="1491630"/>
              <a:ext cx="4005039" cy="1007135"/>
              <a:chOff x="5148064" y="3336928"/>
              <a:chExt cx="4005039" cy="100713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6AFDDD-F9DC-29E6-F32A-C58551AA7E7B}"/>
                  </a:ext>
                </a:extLst>
              </p:cNvPr>
              <p:cNvSpPr txBox="1"/>
              <p:nvPr/>
            </p:nvSpPr>
            <p:spPr>
              <a:xfrm>
                <a:off x="5148064" y="3336928"/>
                <a:ext cx="39959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หนังสืออนุมัติหลักการจ่าย</a:t>
                </a:r>
                <a:endParaRPr lang="en-US" sz="4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B426EA-8D8E-010E-BA77-63C8C4744B52}"/>
                  </a:ext>
                </a:extLst>
              </p:cNvPr>
              <p:cNvSpPr txBox="1"/>
              <p:nvPr/>
            </p:nvSpPr>
            <p:spPr>
              <a:xfrm>
                <a:off x="5157167" y="3759288"/>
                <a:ext cx="39959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2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กฎหมายท้องถิ่น</a:t>
                </a:r>
                <a:endPara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1BCA22-04EC-C84B-CF0D-F16822D0E01C}"/>
              </a:ext>
            </a:extLst>
          </p:cNvPr>
          <p:cNvGrpSpPr/>
          <p:nvPr/>
        </p:nvGrpSpPr>
        <p:grpSpPr>
          <a:xfrm>
            <a:off x="345899" y="2910317"/>
            <a:ext cx="8816065" cy="1461634"/>
            <a:chOff x="345898" y="2910316"/>
            <a:chExt cx="8816065" cy="146163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BD469A5-2D34-2320-68C1-5D63B5C86BE4}"/>
                </a:ext>
              </a:extLst>
            </p:cNvPr>
            <p:cNvGrpSpPr/>
            <p:nvPr/>
          </p:nvGrpSpPr>
          <p:grpSpPr>
            <a:xfrm>
              <a:off x="345898" y="2976893"/>
              <a:ext cx="656698" cy="656698"/>
              <a:chOff x="2231740" y="3363838"/>
              <a:chExt cx="656698" cy="65669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4EE9448-502B-883F-2FC4-3E06882DB11E}"/>
                  </a:ext>
                </a:extLst>
              </p:cNvPr>
              <p:cNvSpPr/>
              <p:nvPr/>
            </p:nvSpPr>
            <p:spPr>
              <a:xfrm>
                <a:off x="2231740" y="3363838"/>
                <a:ext cx="656698" cy="656698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8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975795-F462-4944-8ECC-5B175484D29D}"/>
                  </a:ext>
                </a:extLst>
              </p:cNvPr>
              <p:cNvSpPr txBox="1"/>
              <p:nvPr/>
            </p:nvSpPr>
            <p:spPr>
              <a:xfrm>
                <a:off x="2324790" y="3544565"/>
                <a:ext cx="470598" cy="307777"/>
              </a:xfrm>
              <a:prstGeom prst="rect">
                <a:avLst/>
              </a:prstGeom>
              <a:grpFill/>
            </p:spPr>
            <p:txBody>
              <a:bodyPr wrap="square" tIns="0" bIns="0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63D32B0-F727-DAD1-BC83-BBCC63C37E57}"/>
                </a:ext>
              </a:extLst>
            </p:cNvPr>
            <p:cNvGrpSpPr/>
            <p:nvPr/>
          </p:nvGrpSpPr>
          <p:grpSpPr>
            <a:xfrm>
              <a:off x="1187624" y="2910316"/>
              <a:ext cx="7974339" cy="1461634"/>
              <a:chOff x="1331164" y="1189531"/>
              <a:chExt cx="7974339" cy="146163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9ABA85-6A3F-F756-7304-38EEB3990DCF}"/>
                  </a:ext>
                </a:extLst>
              </p:cNvPr>
              <p:cNvSpPr txBox="1"/>
              <p:nvPr/>
            </p:nvSpPr>
            <p:spPr>
              <a:xfrm>
                <a:off x="1331164" y="1189531"/>
                <a:ext cx="475252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>
                    <a:solidFill>
                      <a:srgbClr val="F0762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ค่าล่วงเวลา</a:t>
                </a:r>
              </a:p>
              <a:p>
                <a:r>
                  <a:rPr lang="th-TH" sz="2800" b="1" dirty="0">
                    <a:solidFill>
                      <a:srgbClr val="F07624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อัตราที่จ่าย วิธีการคำนวณ</a:t>
                </a:r>
              </a:p>
              <a:p>
                <a:r>
                  <a:rPr lang="th-TH" sz="2800" b="1" dirty="0">
                    <a:solidFill>
                      <a:srgbClr val="F07624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วิธีการจ่าย การควบคุม</a:t>
                </a:r>
              </a:p>
            </p:txBody>
          </p:sp>
          <p:sp>
            <p:nvSpPr>
              <p:cNvPr id="16" name="Up Arrow 7">
                <a:extLst>
                  <a:ext uri="{FF2B5EF4-FFF2-40B4-BE49-F238E27FC236}">
                    <a16:creationId xmlns:a16="http://schemas.microsoft.com/office/drawing/2014/main" id="{B201839C-EDF1-04F2-2AD6-7BD0AE6AFDD2}"/>
                  </a:ext>
                </a:extLst>
              </p:cNvPr>
              <p:cNvSpPr/>
              <p:nvPr/>
            </p:nvSpPr>
            <p:spPr>
              <a:xfrm rot="5400000">
                <a:off x="4557085" y="1824718"/>
                <a:ext cx="653658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1552788" h="2015662">
                    <a:moveTo>
                      <a:pt x="0" y="736643"/>
                    </a:moveTo>
                    <a:lnTo>
                      <a:pt x="776394" y="0"/>
                    </a:lnTo>
                    <a:lnTo>
                      <a:pt x="1552788" y="736643"/>
                    </a:lnTo>
                    <a:lnTo>
                      <a:pt x="1164591" y="736643"/>
                    </a:lnTo>
                    <a:lnTo>
                      <a:pt x="1164591" y="2015662"/>
                    </a:lnTo>
                    <a:lnTo>
                      <a:pt x="1162556" y="2015662"/>
                    </a:lnTo>
                    <a:lnTo>
                      <a:pt x="776394" y="1669237"/>
                    </a:lnTo>
                    <a:lnTo>
                      <a:pt x="390233" y="2015662"/>
                    </a:lnTo>
                    <a:lnTo>
                      <a:pt x="388197" y="2015662"/>
                    </a:lnTo>
                    <a:lnTo>
                      <a:pt x="388197" y="7366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800" dirty="0">
                  <a:solidFill>
                    <a:srgbClr val="F07624"/>
                  </a:solidFill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4CB00F8-71E6-7010-1258-EA08F4A2E0AB}"/>
                  </a:ext>
                </a:extLst>
              </p:cNvPr>
              <p:cNvGrpSpPr/>
              <p:nvPr/>
            </p:nvGrpSpPr>
            <p:grpSpPr>
              <a:xfrm>
                <a:off x="5300464" y="1644030"/>
                <a:ext cx="4005039" cy="1007135"/>
                <a:chOff x="5148064" y="3336928"/>
                <a:chExt cx="4005039" cy="1007135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3DA155D-4B02-9F2F-4712-646B7968A7D6}"/>
                    </a:ext>
                  </a:extLst>
                </p:cNvPr>
                <p:cNvSpPr txBox="1"/>
                <p:nvPr/>
              </p:nvSpPr>
              <p:spPr>
                <a:xfrm>
                  <a:off x="5148064" y="3336928"/>
                  <a:ext cx="399593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4000" b="1" dirty="0">
                      <a:solidFill>
                        <a:srgbClr val="F0762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หนังสืออนุมัติหลักการจ่าย</a:t>
                  </a:r>
                  <a:endParaRPr lang="en-US" sz="4000" b="1" dirty="0">
                    <a:solidFill>
                      <a:srgbClr val="F0762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89C8D97-4CA0-5E04-359B-7440416FC80D}"/>
                    </a:ext>
                  </a:extLst>
                </p:cNvPr>
                <p:cNvSpPr txBox="1"/>
                <p:nvPr/>
              </p:nvSpPr>
              <p:spPr>
                <a:xfrm>
                  <a:off x="5157167" y="3759288"/>
                  <a:ext cx="399593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200" b="1" dirty="0">
                      <a:solidFill>
                        <a:srgbClr val="F0762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กฎหมายท้องถิ่น</a:t>
                  </a:r>
                  <a:endParaRPr lang="en-US" sz="3200" b="1" dirty="0">
                    <a:solidFill>
                      <a:srgbClr val="F0762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760201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E974B-A81B-3F3D-CB01-CAD7D9E79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F3A9D0-97D3-0B12-EE48-25FAEBEF2AB8}"/>
              </a:ext>
            </a:extLst>
          </p:cNvPr>
          <p:cNvGrpSpPr/>
          <p:nvPr/>
        </p:nvGrpSpPr>
        <p:grpSpPr>
          <a:xfrm>
            <a:off x="467544" y="1419621"/>
            <a:ext cx="656698" cy="656698"/>
            <a:chOff x="2991380" y="2832668"/>
            <a:chExt cx="656698" cy="656698"/>
          </a:xfrm>
          <a:solidFill>
            <a:schemeClr val="accent6">
              <a:lumMod val="50000"/>
            </a:schemeClr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670CCEB-F2CA-38F7-A8A9-3976F78EE32B}"/>
                </a:ext>
              </a:extLst>
            </p:cNvPr>
            <p:cNvSpPr/>
            <p:nvPr/>
          </p:nvSpPr>
          <p:spPr>
            <a:xfrm>
              <a:off x="2991380" y="2832668"/>
              <a:ext cx="656698" cy="656698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ED3E3A-7E53-6543-25CB-D3DD77A7D739}"/>
                </a:ext>
              </a:extLst>
            </p:cNvPr>
            <p:cNvSpPr txBox="1"/>
            <p:nvPr/>
          </p:nvSpPr>
          <p:spPr>
            <a:xfrm>
              <a:off x="3084430" y="3007128"/>
              <a:ext cx="470598" cy="307777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7E6EEC7-8517-AAA2-B866-D8973E27A339}"/>
              </a:ext>
            </a:extLst>
          </p:cNvPr>
          <p:cNvSpPr/>
          <p:nvPr/>
        </p:nvSpPr>
        <p:spPr>
          <a:xfrm>
            <a:off x="107505" y="34981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การลาออก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AB808-06BE-36E3-A35C-F3E8F64C56BB}"/>
              </a:ext>
            </a:extLst>
          </p:cNvPr>
          <p:cNvSpPr txBox="1"/>
          <p:nvPr/>
        </p:nvSpPr>
        <p:spPr>
          <a:xfrm>
            <a:off x="1475656" y="1365480"/>
            <a:ext cx="75608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เงินชดเชย เงินบำเหน็จ เงินทดแทน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หลักเกณฑ์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สิทธิประโยชน์แก่พนักงานบริการ (ผู้ติดตามหัวหน้าสำนักงาน)</a:t>
            </a:r>
            <a:b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โทรเลขกระทรวงฯ ที่ 0208/ว. 463/2567 ลว. 12 ก.ค. 2567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กฎหมายท้องถิ่น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600" b="1" u="sng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ขออนุมัติเป็นรายกรณี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8E0FD3-3C4F-35F5-8AA1-73D65F6CBA47}"/>
              </a:ext>
            </a:extLst>
          </p:cNvPr>
          <p:cNvSpPr/>
          <p:nvPr/>
        </p:nvSpPr>
        <p:spPr>
          <a:xfrm>
            <a:off x="179512" y="4083919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(ให้นับวันที่ไม่ได้เป็นลูกจ้างแล้ว เป็นวันที่ลาออก/เกษียณมีผล เช่น เกษียณ 1 ตุลาคม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83723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927F9E-1E1D-4E36-A5D5-63C74B18A449}"/>
              </a:ext>
            </a:extLst>
          </p:cNvPr>
          <p:cNvGrpSpPr/>
          <p:nvPr/>
        </p:nvGrpSpPr>
        <p:grpSpPr>
          <a:xfrm>
            <a:off x="35498" y="267495"/>
            <a:ext cx="9108503" cy="2736304"/>
            <a:chOff x="35496" y="1041366"/>
            <a:chExt cx="9171519" cy="3301211"/>
          </a:xfrm>
        </p:grpSpPr>
        <p:sp>
          <p:nvSpPr>
            <p:cNvPr id="3" name="Google Shape;1395;g12bdc6a7a13_5_157">
              <a:extLst>
                <a:ext uri="{FF2B5EF4-FFF2-40B4-BE49-F238E27FC236}">
                  <a16:creationId xmlns:a16="http://schemas.microsoft.com/office/drawing/2014/main" id="{70885176-5EA2-4323-B458-DBEAD3C0FF71}"/>
                </a:ext>
              </a:extLst>
            </p:cNvPr>
            <p:cNvSpPr/>
            <p:nvPr/>
          </p:nvSpPr>
          <p:spPr>
            <a:xfrm>
              <a:off x="35496" y="2758401"/>
              <a:ext cx="9144000" cy="1584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400"/>
              </a:pPr>
              <a:r>
                <a:rPr lang="en-US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หลักเกณฑ์และแนว</a:t>
              </a:r>
              <a:r>
                <a:rPr lang="th-TH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ทาง</a:t>
              </a:r>
              <a:r>
                <a:rPr lang="en-US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ปฏิบัติ</a:t>
              </a:r>
              <a:r>
                <a:rPr lang="en-US" sz="2400" b="1" dirty="0" err="1">
                  <a:solidFill>
                    <a:srgbClr val="C00000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เกี่ยวกับลูกจ้างที่จ้างจากเงินงบประมาณงบบุคลากร</a:t>
              </a:r>
              <a:r>
                <a:rPr lang="en-US" sz="2400" b="1" dirty="0">
                  <a:solidFill>
                    <a:srgbClr val="C00000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</a:t>
              </a:r>
            </a:p>
            <a:p>
              <a:pPr algn="ctr">
                <a:buClr>
                  <a:srgbClr val="000000"/>
                </a:buClr>
                <a:buSzPts val="5400"/>
              </a:pPr>
              <a:r>
                <a:rPr lang="en-US" sz="2400" b="1" dirty="0" err="1">
                  <a:solidFill>
                    <a:srgbClr val="C00000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รายการค่าจ้างชั่วคราวของส่วนราชการที่มีสำนักงานอยู่ในต่างประเทศ</a:t>
              </a:r>
              <a:r>
                <a:rPr lang="en-US" sz="2400" b="1" dirty="0">
                  <a:solidFill>
                    <a:srgbClr val="C00000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พ.ศ</a:t>
              </a:r>
              <a:r>
                <a:rPr lang="en-US" sz="2400" b="1" dirty="0">
                  <a:solidFill>
                    <a:srgbClr val="C00000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. 2560 (</a:t>
              </a:r>
              <a:r>
                <a:rPr lang="th-TH" sz="2400" b="1" dirty="0">
                  <a:solidFill>
                    <a:srgbClr val="C00000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ฉบับที่ 2) พ.ศ. 2566</a:t>
              </a:r>
            </a:p>
            <a:p>
              <a:pPr algn="ctr">
                <a:buClr>
                  <a:srgbClr val="000000"/>
                </a:buClr>
                <a:buSzPts val="5400"/>
              </a:pPr>
              <a:r>
                <a:rPr lang="th-TH" sz="2400" b="1" dirty="0">
                  <a:solidFill>
                    <a:srgbClr val="C00000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โทรเลขกระทรวงฯ ที่ 0208/ว. 604/2566 ลว. 3 ต.ค. 2566</a:t>
              </a:r>
              <a:endParaRPr sz="2400" dirty="0">
                <a:solidFill>
                  <a:srgbClr val="C00000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endParaRPr>
            </a:p>
            <a:p>
              <a:pPr algn="ctr">
                <a:buClr>
                  <a:srgbClr val="000000"/>
                </a:buClr>
                <a:buSzPts val="3600"/>
              </a:pPr>
              <a:r>
                <a:rPr lang="en-US" sz="24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(</a:t>
              </a:r>
              <a:r>
                <a:rPr lang="en-US" sz="2400" b="1" dirty="0" err="1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หนังสือ</a:t>
              </a:r>
              <a:r>
                <a:rPr lang="en-US" sz="24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</a:t>
              </a:r>
              <a:r>
                <a:rPr lang="en-US" sz="2400" b="1" dirty="0" err="1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กค</a:t>
              </a:r>
              <a:r>
                <a:rPr lang="en-US" sz="24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. 0420/</a:t>
              </a:r>
              <a:r>
                <a:rPr lang="en-US" sz="32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  <a:sym typeface="Angsana New"/>
                </a:rPr>
                <a:t>ว 536 </a:t>
              </a:r>
              <a:r>
                <a:rPr lang="en-US" sz="2400" b="1" dirty="0" err="1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ลงวันที่</a:t>
              </a:r>
              <a:r>
                <a:rPr lang="en-US" sz="24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12 </a:t>
              </a:r>
              <a:r>
                <a:rPr lang="th-TH" sz="24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กันยายน</a:t>
              </a:r>
              <a:r>
                <a:rPr lang="en-US" sz="24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2566)</a:t>
              </a:r>
              <a:endParaRPr sz="2400" b="1" dirty="0"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endParaRPr>
            </a:p>
          </p:txBody>
        </p:sp>
        <p:sp>
          <p:nvSpPr>
            <p:cNvPr id="4" name="Google Shape;1395;g12bdc6a7a13_5_157">
              <a:extLst>
                <a:ext uri="{FF2B5EF4-FFF2-40B4-BE49-F238E27FC236}">
                  <a16:creationId xmlns:a16="http://schemas.microsoft.com/office/drawing/2014/main" id="{B1AD4EEF-FFA4-4E80-988C-60A5A7943069}"/>
                </a:ext>
              </a:extLst>
            </p:cNvPr>
            <p:cNvSpPr/>
            <p:nvPr/>
          </p:nvSpPr>
          <p:spPr>
            <a:xfrm>
              <a:off x="63015" y="1041366"/>
              <a:ext cx="9144000" cy="1584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400"/>
              </a:pP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หลักเกณฑ์และแนว</a:t>
              </a:r>
              <a:r>
                <a:rPr lang="th-TH" sz="28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ทาง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ปฏิบัติ</a:t>
              </a:r>
              <a:r>
                <a:rPr 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เกี่ยวกับลูกจ้างที่จ้างจากเงินงบประมาณงบบุคลากร</a:t>
              </a:r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</a:t>
              </a:r>
            </a:p>
            <a:p>
              <a:pPr algn="ctr">
                <a:buClr>
                  <a:srgbClr val="000000"/>
                </a:buClr>
                <a:buSzPts val="5400"/>
              </a:pPr>
              <a:r>
                <a:rPr 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รายการค่าจ้างชั่วคราวของส่วนราชการที่มีสำนักงานอยู่ในต่างประเทศ</a:t>
              </a:r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</a:t>
              </a:r>
              <a:r>
                <a:rPr 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พ.ศ</a:t>
              </a:r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. 2560</a:t>
              </a:r>
              <a:endParaRPr sz="24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endParaRPr>
            </a:p>
            <a:p>
              <a:pPr lvl="0" algn="ctr">
                <a:buClr>
                  <a:srgbClr val="000000"/>
                </a:buClr>
                <a:buSzPts val="3600"/>
              </a:pPr>
              <a:r>
                <a:rPr lang="en-US" sz="24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(</a:t>
              </a:r>
              <a:r>
                <a:rPr lang="en-US" sz="2400" b="1" dirty="0" err="1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หนังสือ</a:t>
              </a:r>
              <a:r>
                <a:rPr lang="en-US" sz="24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</a:t>
              </a:r>
              <a:r>
                <a:rPr lang="en-US" sz="2400" b="1" dirty="0" err="1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กค</a:t>
              </a:r>
              <a:r>
                <a:rPr lang="en-US" sz="24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. 0420/</a:t>
              </a:r>
              <a:r>
                <a:rPr lang="en-US" sz="32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  <a:sym typeface="Angsana New"/>
                </a:rPr>
                <a:t> ว 78 </a:t>
              </a:r>
              <a:r>
                <a:rPr lang="en-US" sz="2400" b="1" dirty="0" err="1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ลงวันที่</a:t>
              </a:r>
              <a:r>
                <a:rPr lang="en-US" sz="24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15 </a:t>
              </a:r>
              <a:r>
                <a:rPr lang="en-US" sz="2400" b="1" dirty="0" err="1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มิถุนายน</a:t>
              </a:r>
              <a:r>
                <a:rPr lang="en-US" sz="2400" b="1" dirty="0"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2560)</a:t>
              </a:r>
              <a:endParaRPr sz="2400" b="1" dirty="0"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endParaRPr>
            </a:p>
          </p:txBody>
        </p:sp>
      </p:grp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4B94A03-9DDF-4532-9107-4C7EC719A502}"/>
              </a:ext>
            </a:extLst>
          </p:cNvPr>
          <p:cNvSpPr/>
          <p:nvPr/>
        </p:nvSpPr>
        <p:spPr>
          <a:xfrm rot="5400000">
            <a:off x="132656" y="170335"/>
            <a:ext cx="792090" cy="98640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F129D-7AC8-4E97-908F-53665C306883}"/>
              </a:ext>
            </a:extLst>
          </p:cNvPr>
          <p:cNvSpPr txBox="1"/>
          <p:nvPr/>
        </p:nvSpPr>
        <p:spPr>
          <a:xfrm>
            <a:off x="86990" y="301449"/>
            <a:ext cx="470598" cy="307777"/>
          </a:xfrm>
          <a:prstGeom prst="rect">
            <a:avLst/>
          </a:prstGeom>
          <a:solidFill>
            <a:schemeClr val="accent5"/>
          </a:solidFill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0802A7-440A-4217-B337-4E1F2DFD8DE8}"/>
              </a:ext>
            </a:extLst>
          </p:cNvPr>
          <p:cNvGrpSpPr/>
          <p:nvPr/>
        </p:nvGrpSpPr>
        <p:grpSpPr>
          <a:xfrm>
            <a:off x="35497" y="3579862"/>
            <a:ext cx="986409" cy="792090"/>
            <a:chOff x="6468047" y="1965157"/>
            <a:chExt cx="986409" cy="792090"/>
          </a:xfrm>
          <a:solidFill>
            <a:schemeClr val="accent4">
              <a:lumMod val="75000"/>
            </a:schemeClr>
          </a:solidFill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1B65BA94-25A3-4613-89E7-C1405D750C88}"/>
                </a:ext>
              </a:extLst>
            </p:cNvPr>
            <p:cNvSpPr/>
            <p:nvPr/>
          </p:nvSpPr>
          <p:spPr>
            <a:xfrm rot="5400000">
              <a:off x="6565207" y="1867997"/>
              <a:ext cx="792090" cy="986409"/>
            </a:xfrm>
            <a:prstGeom prst="rtTriangl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437BD4-4860-4E6C-AC36-6A4DCF401F18}"/>
                </a:ext>
              </a:extLst>
            </p:cNvPr>
            <p:cNvSpPr txBox="1"/>
            <p:nvPr/>
          </p:nvSpPr>
          <p:spPr>
            <a:xfrm>
              <a:off x="6494207" y="2007543"/>
              <a:ext cx="470598" cy="307777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</p:grpSp>
      <p:sp>
        <p:nvSpPr>
          <p:cNvPr id="14" name="Google Shape;1395;g12bdc6a7a13_5_157">
            <a:extLst>
              <a:ext uri="{FF2B5EF4-FFF2-40B4-BE49-F238E27FC236}">
                <a16:creationId xmlns:a16="http://schemas.microsoft.com/office/drawing/2014/main" id="{940EBEDF-D030-4715-936F-8880074085CB}"/>
              </a:ext>
            </a:extLst>
          </p:cNvPr>
          <p:cNvSpPr/>
          <p:nvPr/>
        </p:nvSpPr>
        <p:spPr>
          <a:xfrm>
            <a:off x="1" y="3558545"/>
            <a:ext cx="9081173" cy="86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5400"/>
            </a:pP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หลักเกณฑ์และแนว</a:t>
            </a:r>
            <a:r>
              <a:rPr lang="th-TH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ทาง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ปฏิบัติ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เกี่ยวกับลูกจ้างที่จ้างจากเงินงบประมาณงบบุคลากร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รายการค่าจ้างชั่วคราวของส่วนราชการที่มีสำนักงานอยู่ในต่างประเทศ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 </a:t>
            </a:r>
            <a:b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</a:b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สำหรับประเทศที่ใช้บัญชีอัตราจ้างแบบช่วง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พ.ศ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. 2568</a:t>
            </a:r>
            <a:endParaRPr sz="2400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ea typeface="Angsana New"/>
              <a:cs typeface="TH SarabunPSK" panose="020B0500040200020003" pitchFamily="34" charset="-34"/>
              <a:sym typeface="Angsana New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DA113A-B4CB-47EC-B30F-8ECDEDC495ED}"/>
              </a:ext>
            </a:extLst>
          </p:cNvPr>
          <p:cNvGrpSpPr/>
          <p:nvPr/>
        </p:nvGrpSpPr>
        <p:grpSpPr>
          <a:xfrm>
            <a:off x="27331" y="1635646"/>
            <a:ext cx="986409" cy="792090"/>
            <a:chOff x="6468047" y="1965157"/>
            <a:chExt cx="986409" cy="792090"/>
          </a:xfrm>
          <a:solidFill>
            <a:schemeClr val="accent1">
              <a:lumMod val="75000"/>
            </a:schemeClr>
          </a:solidFill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389F3527-2FDC-4FBC-9861-919572329C8B}"/>
                </a:ext>
              </a:extLst>
            </p:cNvPr>
            <p:cNvSpPr/>
            <p:nvPr/>
          </p:nvSpPr>
          <p:spPr>
            <a:xfrm rot="5400000">
              <a:off x="6565207" y="1867997"/>
              <a:ext cx="792090" cy="986409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D250A5-029B-4848-B7A7-608B3AFBFDAE}"/>
                </a:ext>
              </a:extLst>
            </p:cNvPr>
            <p:cNvSpPr txBox="1"/>
            <p:nvPr/>
          </p:nvSpPr>
          <p:spPr>
            <a:xfrm>
              <a:off x="6494207" y="2007543"/>
              <a:ext cx="470598" cy="307777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3680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A4D0ECD-A1B7-42CC-871A-3A46CF9A6FA9}"/>
              </a:ext>
            </a:extLst>
          </p:cNvPr>
          <p:cNvGrpSpPr/>
          <p:nvPr/>
        </p:nvGrpSpPr>
        <p:grpSpPr>
          <a:xfrm>
            <a:off x="176673" y="215386"/>
            <a:ext cx="8715808" cy="4516604"/>
            <a:chOff x="176672" y="215386"/>
            <a:chExt cx="8715808" cy="4516604"/>
          </a:xfrm>
        </p:grpSpPr>
        <p:sp>
          <p:nvSpPr>
            <p:cNvPr id="12" name="Chevron 8">
              <a:extLst>
                <a:ext uri="{FF2B5EF4-FFF2-40B4-BE49-F238E27FC236}">
                  <a16:creationId xmlns:a16="http://schemas.microsoft.com/office/drawing/2014/main" id="{1D788D5C-DC50-4FE2-BBDA-FC79DF7CFFF1}"/>
                </a:ext>
              </a:extLst>
            </p:cNvPr>
            <p:cNvSpPr/>
            <p:nvPr/>
          </p:nvSpPr>
          <p:spPr>
            <a:xfrm>
              <a:off x="176672" y="215386"/>
              <a:ext cx="8715808" cy="683542"/>
            </a:xfrm>
            <a:prstGeom prst="chevron">
              <a:avLst>
                <a:gd name="adj" fmla="val 44855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3B010A-5670-4F97-BD47-E66319AAE851}"/>
                </a:ext>
              </a:extLst>
            </p:cNvPr>
            <p:cNvSpPr txBox="1"/>
            <p:nvPr/>
          </p:nvSpPr>
          <p:spPr>
            <a:xfrm>
              <a:off x="1619672" y="2373232"/>
              <a:ext cx="6840760" cy="1853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  <a:spcBef>
                  <a:spcPts val="2400"/>
                </a:spcBef>
                <a:defRPr/>
              </a:pPr>
              <a:r>
                <a:rPr lang="th-TH" sz="4000" b="1" spc="-7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งบดำเนินงาน</a:t>
              </a:r>
            </a:p>
            <a:p>
              <a:pPr>
                <a:lnSpc>
                  <a:spcPct val="70000"/>
                </a:lnSpc>
                <a:spcBef>
                  <a:spcPts val="2400"/>
                </a:spcBef>
                <a:defRPr/>
              </a:pPr>
              <a:r>
                <a:rPr lang="th-TH" sz="3200" b="1" spc="-7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 </a:t>
              </a:r>
              <a:r>
                <a:rPr lang="th-TH" sz="3200" b="1" spc="-7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ค่าใช้สอย 	</a:t>
              </a:r>
              <a:r>
                <a:rPr lang="en-US" sz="3200" b="1" spc="-7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	</a:t>
              </a:r>
              <a:r>
                <a:rPr lang="th-TH" sz="3200" b="1" spc="-7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      เงินกองทุนประกันสังคม</a:t>
              </a:r>
            </a:p>
            <a:p>
              <a:pPr>
                <a:lnSpc>
                  <a:spcPct val="70000"/>
                </a:lnSpc>
                <a:spcBef>
                  <a:spcPts val="2400"/>
                </a:spcBef>
                <a:defRPr/>
              </a:pPr>
              <a:r>
                <a:rPr lang="th-TH" sz="3200" b="1" spc="-7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 ค่าตอบแทน	</a:t>
              </a:r>
              <a:r>
                <a:rPr lang="en-US" sz="3200" b="1" spc="-7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	</a:t>
              </a:r>
              <a:r>
                <a:rPr lang="th-TH" sz="3200" b="1" spc="-7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เงินพิเศษจ่ายแก่ลูกจ้างใน ตปท.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103DFB-DF45-423A-8B9B-0DA876511E88}"/>
                </a:ext>
              </a:extLst>
            </p:cNvPr>
            <p:cNvSpPr txBox="1"/>
            <p:nvPr/>
          </p:nvSpPr>
          <p:spPr>
            <a:xfrm>
              <a:off x="1619673" y="1714331"/>
              <a:ext cx="6264696" cy="5554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  <a:spcBef>
                  <a:spcPts val="2400"/>
                </a:spcBef>
                <a:defRPr/>
              </a:pPr>
              <a:r>
                <a:rPr lang="th-TH" sz="4000" b="1" spc="-7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งบบุคลากร  </a:t>
              </a:r>
              <a:r>
                <a:rPr lang="en-US" sz="4000" b="1" spc="-7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		</a:t>
              </a:r>
              <a:r>
                <a:rPr lang="th-TH" sz="3200" b="1" spc="-7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ค่าจ้างชั่วคราวใน ตปท.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0CE7EB-0A5F-4A76-9A05-544237E902AC}"/>
                </a:ext>
              </a:extLst>
            </p:cNvPr>
            <p:cNvSpPr txBox="1"/>
            <p:nvPr/>
          </p:nvSpPr>
          <p:spPr>
            <a:xfrm>
              <a:off x="611560" y="275215"/>
              <a:ext cx="8280920" cy="717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  <a:defRPr/>
              </a:pPr>
              <a:r>
                <a:rPr lang="th-TH" sz="5400" b="1" spc="-1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งบประมาณ </a:t>
              </a:r>
              <a:r>
                <a:rPr lang="th-TH" sz="3200" b="1" spc="-1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ที่เกี่ยวข้องกับการจ่ายเงินลูกจ้างชั่วคราวในต่างประเทศ</a:t>
              </a:r>
              <a:endParaRPr lang="en-US" sz="3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Up Arrow 7">
              <a:extLst>
                <a:ext uri="{FF2B5EF4-FFF2-40B4-BE49-F238E27FC236}">
                  <a16:creationId xmlns:a16="http://schemas.microsoft.com/office/drawing/2014/main" id="{B8CA2A02-8B1E-47B4-BFE3-F5E957F17DE2}"/>
                </a:ext>
              </a:extLst>
            </p:cNvPr>
            <p:cNvSpPr/>
            <p:nvPr/>
          </p:nvSpPr>
          <p:spPr>
            <a:xfrm rot="5400000">
              <a:off x="3655954" y="1674987"/>
              <a:ext cx="569389" cy="504056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>
                <a:solidFill>
                  <a:srgbClr val="F07624"/>
                </a:solidFill>
              </a:endParaRPr>
            </a:p>
          </p:txBody>
        </p:sp>
        <p:sp>
          <p:nvSpPr>
            <p:cNvPr id="17" name="Up Arrow 7">
              <a:extLst>
                <a:ext uri="{FF2B5EF4-FFF2-40B4-BE49-F238E27FC236}">
                  <a16:creationId xmlns:a16="http://schemas.microsoft.com/office/drawing/2014/main" id="{C183B384-CB54-41F5-9C52-2F639BDC6AC7}"/>
                </a:ext>
              </a:extLst>
            </p:cNvPr>
            <p:cNvSpPr/>
            <p:nvPr/>
          </p:nvSpPr>
          <p:spPr>
            <a:xfrm rot="5400000">
              <a:off x="3660844" y="3004246"/>
              <a:ext cx="559608" cy="504057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>
                <a:solidFill>
                  <a:srgbClr val="F07624"/>
                </a:solidFill>
              </a:endParaRPr>
            </a:p>
          </p:txBody>
        </p:sp>
        <p:sp>
          <p:nvSpPr>
            <p:cNvPr id="18" name="Up Arrow 7">
              <a:extLst>
                <a:ext uri="{FF2B5EF4-FFF2-40B4-BE49-F238E27FC236}">
                  <a16:creationId xmlns:a16="http://schemas.microsoft.com/office/drawing/2014/main" id="{08EB9366-7BF0-41D4-9C20-4A72E542AB8D}"/>
                </a:ext>
              </a:extLst>
            </p:cNvPr>
            <p:cNvSpPr/>
            <p:nvPr/>
          </p:nvSpPr>
          <p:spPr>
            <a:xfrm rot="5400000">
              <a:off x="3677574" y="3652329"/>
              <a:ext cx="559610" cy="504059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dirty="0">
                <a:solidFill>
                  <a:srgbClr val="F07624"/>
                </a:solidFill>
              </a:endParaRPr>
            </a:p>
          </p:txBody>
        </p:sp>
        <p:pic>
          <p:nvPicPr>
            <p:cNvPr id="19" name="Picture 5" descr="C:\Users\pasikat\Desktop\orange-bullet.png">
              <a:extLst>
                <a:ext uri="{FF2B5EF4-FFF2-40B4-BE49-F238E27FC236}">
                  <a16:creationId xmlns:a16="http://schemas.microsoft.com/office/drawing/2014/main" id="{05BEC5FF-D701-4F07-BD01-788EE9CCA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210" y="1743383"/>
              <a:ext cx="367979" cy="32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 descr="C:\Users\pasikat\Desktop\orange-bullet.png">
              <a:extLst>
                <a:ext uri="{FF2B5EF4-FFF2-40B4-BE49-F238E27FC236}">
                  <a16:creationId xmlns:a16="http://schemas.microsoft.com/office/drawing/2014/main" id="{D3EC3032-FC93-43BF-8DCF-D322B44C3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678" y="2430384"/>
              <a:ext cx="367979" cy="323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Google Shape;1401;g12bdc6a7a13_5_162">
              <a:extLst>
                <a:ext uri="{FF2B5EF4-FFF2-40B4-BE49-F238E27FC236}">
                  <a16:creationId xmlns:a16="http://schemas.microsoft.com/office/drawing/2014/main" id="{30BF0798-4E15-438F-93D5-A41660591696}"/>
                </a:ext>
              </a:extLst>
            </p:cNvPr>
            <p:cNvSpPr txBox="1"/>
            <p:nvPr/>
          </p:nvSpPr>
          <p:spPr>
            <a:xfrm>
              <a:off x="563959" y="4116477"/>
              <a:ext cx="7941233" cy="615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SzPts val="4000"/>
              </a:pPr>
              <a:r>
                <a:rPr lang="th-TH" sz="3400" b="1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</a:t>
              </a:r>
              <a:r>
                <a:rPr lang="th-TH" sz="2800" b="1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(ค่าล่วงเวลา/เงินรางวัลฯ/เงินชดเชย/</a:t>
              </a:r>
              <a:r>
                <a:rPr lang="th-TH" sz="2800" b="1" u="sng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เงินที่จ่ายตาม กม.ท้องถิ่นและได้รับอนุมัติ</a:t>
              </a:r>
              <a:r>
                <a:rPr lang="th-TH" sz="2800" b="1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B0C6C9-E4A7-4E33-B904-3E61E6333741}"/>
                </a:ext>
              </a:extLst>
            </p:cNvPr>
            <p:cNvSpPr txBox="1"/>
            <p:nvPr/>
          </p:nvSpPr>
          <p:spPr>
            <a:xfrm>
              <a:off x="3705349" y="1761147"/>
              <a:ext cx="470598" cy="307777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19822C-3EB2-4F80-AA80-DCADB0A27A0D}"/>
                </a:ext>
              </a:extLst>
            </p:cNvPr>
            <p:cNvSpPr txBox="1"/>
            <p:nvPr/>
          </p:nvSpPr>
          <p:spPr>
            <a:xfrm>
              <a:off x="3693629" y="3088102"/>
              <a:ext cx="470598" cy="307777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B334AC-DA39-4C84-8B8D-6456121AB76C}"/>
                </a:ext>
              </a:extLst>
            </p:cNvPr>
            <p:cNvSpPr txBox="1"/>
            <p:nvPr/>
          </p:nvSpPr>
          <p:spPr>
            <a:xfrm>
              <a:off x="3722080" y="3745298"/>
              <a:ext cx="470598" cy="307777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B18EA-68D7-46A8-8F3B-79305CF7345E}"/>
              </a:ext>
            </a:extLst>
          </p:cNvPr>
          <p:cNvSpPr/>
          <p:nvPr/>
        </p:nvSpPr>
        <p:spPr>
          <a:xfrm>
            <a:off x="323529" y="859978"/>
            <a:ext cx="52496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แผนงานบุคลากรภาครัฐ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6867EC-D050-4069-9651-363AA4EB549F}"/>
              </a:ext>
            </a:extLst>
          </p:cNvPr>
          <p:cNvGrpSpPr/>
          <p:nvPr/>
        </p:nvGrpSpPr>
        <p:grpSpPr>
          <a:xfrm>
            <a:off x="2195736" y="4587974"/>
            <a:ext cx="6358807" cy="523220"/>
            <a:chOff x="1978913" y="4360144"/>
            <a:chExt cx="6569239" cy="944385"/>
          </a:xfrm>
        </p:grpSpPr>
        <p:sp>
          <p:nvSpPr>
            <p:cNvPr id="27" name="Rounded Rectangle 1">
              <a:extLst>
                <a:ext uri="{FF2B5EF4-FFF2-40B4-BE49-F238E27FC236}">
                  <a16:creationId xmlns:a16="http://schemas.microsoft.com/office/drawing/2014/main" id="{FCD12FEE-B662-4975-8081-3D1D414A5A03}"/>
                </a:ext>
              </a:extLst>
            </p:cNvPr>
            <p:cNvSpPr/>
            <p:nvPr/>
          </p:nvSpPr>
          <p:spPr>
            <a:xfrm>
              <a:off x="1978913" y="4433711"/>
              <a:ext cx="5207368" cy="746363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1B1AC5D-1161-4549-B559-AA8E705B638D}"/>
                </a:ext>
              </a:extLst>
            </p:cNvPr>
            <p:cNvSpPr/>
            <p:nvPr/>
          </p:nvSpPr>
          <p:spPr>
            <a:xfrm>
              <a:off x="2176445" y="4360144"/>
              <a:ext cx="6371707" cy="9443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th-TH" sz="2800" b="1" dirty="0">
                  <a:ln w="0"/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การจ่ายเงินพิเศษ ต้องได้รับอนุมัติก่อนทุกกรณี</a:t>
              </a:r>
              <a:endParaRPr lang="en-US" sz="2800" b="1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8168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2B720-39DC-B671-AA89-F1E31229C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4B9D98-D2BC-CE2B-3329-AF6176A7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" y="555527"/>
            <a:ext cx="9036496" cy="4037851"/>
          </a:xfrm>
          <a:prstGeom prst="rect">
            <a:avLst/>
          </a:prstGeom>
        </p:spPr>
      </p:pic>
      <p:sp>
        <p:nvSpPr>
          <p:cNvPr id="7" name="Chevron 8">
            <a:extLst>
              <a:ext uri="{FF2B5EF4-FFF2-40B4-BE49-F238E27FC236}">
                <a16:creationId xmlns:a16="http://schemas.microsoft.com/office/drawing/2014/main" id="{78566356-FAFC-F7E7-57DD-EBADB6463F3E}"/>
              </a:ext>
            </a:extLst>
          </p:cNvPr>
          <p:cNvSpPr/>
          <p:nvPr/>
        </p:nvSpPr>
        <p:spPr>
          <a:xfrm>
            <a:off x="176673" y="57248"/>
            <a:ext cx="6477050" cy="426271"/>
          </a:xfrm>
          <a:prstGeom prst="chevron">
            <a:avLst>
              <a:gd name="adj" fmla="val 44855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5E21A1-9C97-5C44-96A3-37FEE6BF7692}"/>
              </a:ext>
            </a:extLst>
          </p:cNvPr>
          <p:cNvSpPr txBox="1"/>
          <p:nvPr/>
        </p:nvSpPr>
        <p:spPr>
          <a:xfrm>
            <a:off x="327199" y="123087"/>
            <a:ext cx="6477050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th-TH" sz="2800" b="1" spc="-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งบประมาณที่เกี่ยวข้องกับการจ่ายเงินลูกจ้างชั่วคราวในต่างประเทศ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0EAC6B-2921-B821-B9B8-0A735E644743}"/>
              </a:ext>
            </a:extLst>
          </p:cNvPr>
          <p:cNvSpPr/>
          <p:nvPr/>
        </p:nvSpPr>
        <p:spPr>
          <a:xfrm>
            <a:off x="35495" y="1275606"/>
            <a:ext cx="9073009" cy="792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CE3DF-5C67-C1A1-99F7-B146BC519E65}"/>
              </a:ext>
            </a:extLst>
          </p:cNvPr>
          <p:cNvSpPr/>
          <p:nvPr/>
        </p:nvSpPr>
        <p:spPr>
          <a:xfrm>
            <a:off x="35496" y="2255540"/>
            <a:ext cx="9073008" cy="125231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</p:spTree>
    <p:extLst>
      <p:ext uri="{BB962C8B-B14F-4D97-AF65-F5344CB8AC3E}">
        <p14:creationId xmlns:p14="http://schemas.microsoft.com/office/powerpoint/2010/main" val="7329226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229F1-F3A5-95FD-A867-F14CCE1AE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E6571F7-FFD7-8985-0F1E-F8037BA5060E}"/>
              </a:ext>
            </a:extLst>
          </p:cNvPr>
          <p:cNvSpPr/>
          <p:nvPr/>
        </p:nvSpPr>
        <p:spPr>
          <a:xfrm>
            <a:off x="323528" y="1011571"/>
            <a:ext cx="30243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แผนยุทธศาสตร์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Chevron 8">
            <a:extLst>
              <a:ext uri="{FF2B5EF4-FFF2-40B4-BE49-F238E27FC236}">
                <a16:creationId xmlns:a16="http://schemas.microsoft.com/office/drawing/2014/main" id="{F4DA82C5-05B9-100D-90C9-DB6F3D79C253}"/>
              </a:ext>
            </a:extLst>
          </p:cNvPr>
          <p:cNvSpPr/>
          <p:nvPr/>
        </p:nvSpPr>
        <p:spPr>
          <a:xfrm>
            <a:off x="176673" y="215387"/>
            <a:ext cx="8715808" cy="683542"/>
          </a:xfrm>
          <a:prstGeom prst="chevron">
            <a:avLst>
              <a:gd name="adj" fmla="val 4485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29898D-43B2-32AD-5718-8BF600E1CF13}"/>
              </a:ext>
            </a:extLst>
          </p:cNvPr>
          <p:cNvSpPr txBox="1"/>
          <p:nvPr/>
        </p:nvSpPr>
        <p:spPr>
          <a:xfrm>
            <a:off x="611560" y="275215"/>
            <a:ext cx="8280920" cy="71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th-TH" sz="5400" b="1" spc="-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งบประมาณ </a:t>
            </a:r>
            <a:r>
              <a:rPr lang="th-TH" sz="3200" b="1" spc="-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ที่เกี่ยวข้องกับการจ่ายเงินลูกจ้างชั่วคราวในต่างประเทศ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694526-52DC-D6E6-5861-F64BD83C720E}"/>
              </a:ext>
            </a:extLst>
          </p:cNvPr>
          <p:cNvSpPr txBox="1"/>
          <p:nvPr/>
        </p:nvSpPr>
        <p:spPr>
          <a:xfrm>
            <a:off x="1115616" y="1893653"/>
            <a:ext cx="6840760" cy="2506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2400"/>
              </a:spcBef>
              <a:defRPr/>
            </a:pPr>
            <a:r>
              <a:rPr lang="th-TH" sz="4000" b="1" spc="-7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งบดำเนินงาน  </a:t>
            </a:r>
            <a:r>
              <a:rPr lang="th-TH" sz="3200" b="1" spc="-7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(ลูกจ้างผู้ติดตามหัวหน้าสำนักงาน)</a:t>
            </a:r>
            <a:endParaRPr lang="th-TH" sz="4000" b="1" spc="-7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70000"/>
              </a:lnSpc>
              <a:spcBef>
                <a:spcPts val="2400"/>
              </a:spcBef>
              <a:defRPr/>
            </a:pPr>
            <a:r>
              <a:rPr lang="th-TH" sz="3200" b="1" spc="-7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3200" b="1" spc="-7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ค่าเครื่องแบบ</a:t>
            </a:r>
          </a:p>
          <a:p>
            <a:pPr>
              <a:lnSpc>
                <a:spcPct val="70000"/>
              </a:lnSpc>
              <a:spcBef>
                <a:spcPts val="2400"/>
              </a:spcBef>
              <a:defRPr/>
            </a:pPr>
            <a:r>
              <a:rPr lang="th-TH" sz="3200" b="1" spc="-7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200" b="1" spc="-7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Residence permit </a:t>
            </a:r>
            <a:endParaRPr lang="th-TH" sz="3200" b="1" spc="-7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70000"/>
              </a:lnSpc>
              <a:spcBef>
                <a:spcPts val="2400"/>
              </a:spcBef>
              <a:defRPr/>
            </a:pPr>
            <a:r>
              <a:rPr lang="th-TH" sz="3200" b="1" spc="-7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ค่าประกันสุขภาพเพื่อต่ออายุ </a:t>
            </a:r>
            <a:r>
              <a:rPr lang="en-US" sz="3200" b="1" spc="-7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Residence permit</a:t>
            </a:r>
            <a:r>
              <a:rPr lang="th-TH" sz="3200" b="1" spc="-7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pic>
        <p:nvPicPr>
          <p:cNvPr id="29" name="Picture 5" descr="C:\Users\pasikat\Desktop\orange-bullet.png">
            <a:extLst>
              <a:ext uri="{FF2B5EF4-FFF2-40B4-BE49-F238E27FC236}">
                <a16:creationId xmlns:a16="http://schemas.microsoft.com/office/drawing/2014/main" id="{6BDA3EEB-BBA5-F638-F5C9-118DF42B8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94" y="2650144"/>
            <a:ext cx="367979" cy="32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C:\Users\pasikat\Desktop\orange-bullet.png">
            <a:extLst>
              <a:ext uri="{FF2B5EF4-FFF2-40B4-BE49-F238E27FC236}">
                <a16:creationId xmlns:a16="http://schemas.microsoft.com/office/drawing/2014/main" id="{7E3EEB41-D737-CC42-95F1-83B5A9FA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94" y="3255552"/>
            <a:ext cx="367979" cy="32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Users\pasikat\Desktop\orange-bullet.png">
            <a:extLst>
              <a:ext uri="{FF2B5EF4-FFF2-40B4-BE49-F238E27FC236}">
                <a16:creationId xmlns:a16="http://schemas.microsoft.com/office/drawing/2014/main" id="{9ED6BFEA-7CBB-0FC0-EA14-A75227635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94" y="3867895"/>
            <a:ext cx="367979" cy="32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445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CABC1-D3B3-346F-CDB3-4E305C149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4B02D8-3559-B257-6B9E-BDF0E866FAE3}"/>
              </a:ext>
            </a:extLst>
          </p:cNvPr>
          <p:cNvSpPr/>
          <p:nvPr/>
        </p:nvSpPr>
        <p:spPr>
          <a:xfrm>
            <a:off x="42419" y="104431"/>
            <a:ext cx="265737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72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รับแลกจ่ายแลก</a:t>
            </a:r>
            <a:endParaRPr lang="en-US" sz="72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2B9C9-926B-3481-57F2-41A24E44D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96" y="85379"/>
            <a:ext cx="5992061" cy="4972744"/>
          </a:xfrm>
          <a:prstGeom prst="rect">
            <a:avLst/>
          </a:prstGeom>
        </p:spPr>
      </p:pic>
      <p:pic>
        <p:nvPicPr>
          <p:cNvPr id="4" name="Picture 2" descr="C:\Users\pasikat\Desktop\paper-wark-pen-page-web-officewark-office-preparation-study-3619665b1b5c337d-512x512.png">
            <a:extLst>
              <a:ext uri="{FF2B5EF4-FFF2-40B4-BE49-F238E27FC236}">
                <a16:creationId xmlns:a16="http://schemas.microsoft.com/office/drawing/2014/main" id="{0DB298D9-2F76-E11D-0653-3111A2AA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54" y="4011911"/>
            <a:ext cx="979338" cy="92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1113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31918-38E5-F0EB-FA7A-7E1A5742F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1AAE4-6797-4F73-BF9D-C85FEE70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8" y="-20538"/>
            <a:ext cx="6620799" cy="2448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562B7C-16B2-43F8-B899-260308F32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72" y="2542812"/>
            <a:ext cx="6154009" cy="26006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954E5A-E4E6-C03A-F2D3-E7D2648A8A2C}"/>
              </a:ext>
            </a:extLst>
          </p:cNvPr>
          <p:cNvSpPr/>
          <p:nvPr/>
        </p:nvSpPr>
        <p:spPr>
          <a:xfrm>
            <a:off x="42418" y="-20538"/>
            <a:ext cx="47456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กรณีงบประมาณไม่เพียงพอ</a:t>
            </a:r>
            <a:r>
              <a:rPr lang="th-TH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en-US" sz="4400" dirty="0">
              <a:ln w="0"/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B3E078-EA01-BA77-0CA1-9F6FD7686066}"/>
              </a:ext>
            </a:extLst>
          </p:cNvPr>
          <p:cNvSpPr/>
          <p:nvPr/>
        </p:nvSpPr>
        <p:spPr>
          <a:xfrm>
            <a:off x="38573" y="774048"/>
            <a:ext cx="150909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800" dirty="0">
                <a:ln w="0"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ให้พิจารณาทดรองจ่าย</a:t>
            </a:r>
            <a:r>
              <a:rPr lang="en-US" sz="2800" dirty="0">
                <a:ln w="0"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n w="0"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หรือพิจารณาถัวจ่าย</a:t>
            </a:r>
            <a:endParaRPr lang="en-US" sz="3200" dirty="0">
              <a:ln w="0"/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7275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23B5A-86E8-EB0B-4B11-7C83E8CAB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966DBC-1E9C-169B-8C0D-68596FD52686}"/>
              </a:ext>
            </a:extLst>
          </p:cNvPr>
          <p:cNvSpPr/>
          <p:nvPr/>
        </p:nvSpPr>
        <p:spPr>
          <a:xfrm>
            <a:off x="42418" y="74118"/>
            <a:ext cx="57537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การคำนวณค่าจ้างตามสัดส่วน</a:t>
            </a:r>
            <a:endParaRPr lang="en-US" sz="4400" b="1" dirty="0">
              <a:ln w="0"/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FF915-8659-96BF-D1CC-7800FA32924C}"/>
              </a:ext>
            </a:extLst>
          </p:cNvPr>
          <p:cNvSpPr txBox="1"/>
          <p:nvPr/>
        </p:nvSpPr>
        <p:spPr>
          <a:xfrm>
            <a:off x="106105" y="719754"/>
            <a:ext cx="324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กรณีเปลี่ยนตำแหน่งระหว่างเดือน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ACA41-A87B-3FB5-A381-311430A18A9B}"/>
              </a:ext>
            </a:extLst>
          </p:cNvPr>
          <p:cNvSpPr txBox="1"/>
          <p:nvPr/>
        </p:nvSpPr>
        <p:spPr>
          <a:xfrm>
            <a:off x="87794" y="1063306"/>
            <a:ext cx="89684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นายสมชาย ดำรงตำแหน่ง “เสมียน” ได้รับเงินเดือน 224,000 เยน ต่อมาในวันที่  20 ต.ค. 2567 </a:t>
            </a:r>
            <a:b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ได้รับการปรับให้ดำรงตำแหน่ง “ผู้ช่วยดำเนินการด้านการเมืองฯ” เงินเดือน 279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660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เยน </a:t>
            </a:r>
            <a:b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นายสมชาย จะได้รับเงินเดือน ต.ค. 2567 เท่าใด</a:t>
            </a:r>
            <a:endParaRPr lang="en-US" sz="2200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59C55E-436F-7A8C-42C1-670CE1E4368F}"/>
              </a:ext>
            </a:extLst>
          </p:cNvPr>
          <p:cNvSpPr txBox="1"/>
          <p:nvPr/>
        </p:nvSpPr>
        <p:spPr>
          <a:xfrm>
            <a:off x="916555" y="2147155"/>
            <a:ext cx="8227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วันที่ 1 - 19 ต.ค. 2566 เท่ากับ 19 วัน เงินเดือน 224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000/31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137,290.3226 เยน</a:t>
            </a:r>
          </a:p>
          <a:p>
            <a: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วันที่ 20 - 31 ต.ค. 2567 เท่ากับ 12 วัน เงินเดือน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279,660/31x12 =</a:t>
            </a:r>
            <a: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108,255.4839 เยน</a:t>
            </a:r>
          </a:p>
          <a:p>
            <a:r>
              <a:rPr lang="th-TH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</a:t>
            </a:r>
            <a: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เงินเดือน ต.ค. 2567 จำนวน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2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137,290.3226 + 108,255.4839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22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245,545.8065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]</a:t>
            </a:r>
            <a:r>
              <a:rPr lang="th-TH" sz="2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u="sng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245</a:t>
            </a:r>
            <a:r>
              <a:rPr lang="en-US" sz="2200" u="sng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,545 </a:t>
            </a:r>
            <a:r>
              <a:rPr lang="th-TH" sz="2200" u="sng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เยน </a:t>
            </a:r>
            <a:endParaRPr lang="en-US" sz="2200" u="sng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C8BB73-6F6E-BD4A-1EC9-18FC52B4E814}"/>
              </a:ext>
            </a:extLst>
          </p:cNvPr>
          <p:cNvSpPr txBox="1"/>
          <p:nvPr/>
        </p:nvSpPr>
        <p:spPr>
          <a:xfrm>
            <a:off x="1505840" y="3546312"/>
            <a:ext cx="7550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นางสมใจ บรรจุวันที่ 3 ต.ค. 67 ได้รับอัตราค่าจ้างเดือนละ 1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000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USD </a:t>
            </a:r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ต.ค. 67 </a:t>
            </a:r>
            <a:br>
              <a:rPr lang="th-TH" sz="2200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นางสมใจจะได้รับเงินเท่าใด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CAF02-927D-592B-9949-A0592C79CFBD}"/>
              </a:ext>
            </a:extLst>
          </p:cNvPr>
          <p:cNvSpPr/>
          <p:nvPr/>
        </p:nvSpPr>
        <p:spPr>
          <a:xfrm>
            <a:off x="1500461" y="4300366"/>
            <a:ext cx="7084245" cy="789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3 – 31 ต.ค. 67 เท่ากับ 29 วัน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1,000/31x29 = 935.4839 USD </a:t>
            </a:r>
          </a:p>
          <a:p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</a:t>
            </a:r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นางสมใจจะได้รับค่าจ้างเดือน ต.ค. 67 จำนวน </a:t>
            </a:r>
            <a:r>
              <a:rPr lang="th-TH" sz="2200" u="sng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935.48 </a:t>
            </a:r>
            <a:r>
              <a:rPr lang="en-US" sz="2200" u="sng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USD</a:t>
            </a: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93074B86-F796-3FAB-D797-4BA10D9AA6D8}"/>
              </a:ext>
            </a:extLst>
          </p:cNvPr>
          <p:cNvSpPr/>
          <p:nvPr/>
        </p:nvSpPr>
        <p:spPr>
          <a:xfrm>
            <a:off x="5019292" y="175957"/>
            <a:ext cx="4036969" cy="864096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00F807-1797-84CA-A5C4-AE153C669242}"/>
              </a:ext>
            </a:extLst>
          </p:cNvPr>
          <p:cNvSpPr txBox="1"/>
          <p:nvPr/>
        </p:nvSpPr>
        <p:spPr>
          <a:xfrm>
            <a:off x="5148065" y="281218"/>
            <a:ext cx="390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คำนวณโดยใช้เครื่องคิดเลขทศนิยม 4 ตำแหน่ง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เมื่อได้คำตอบสุดท้ายให้ตัดทิ้งเหลือทศนิยม 2 ตำแหน่ง 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!!</a:t>
            </a:r>
          </a:p>
        </p:txBody>
      </p:sp>
      <p:pic>
        <p:nvPicPr>
          <p:cNvPr id="15" name="Picture 5" descr="C:\Users\pasikat\Desktop\orange-bullet.png">
            <a:extLst>
              <a:ext uri="{FF2B5EF4-FFF2-40B4-BE49-F238E27FC236}">
                <a16:creationId xmlns:a16="http://schemas.microsoft.com/office/drawing/2014/main" id="{D2A58ECD-E39C-668C-1B13-8DA9FF776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524" y="2782948"/>
            <a:ext cx="40147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2A2253-C516-9B63-BFB1-964635339280}"/>
              </a:ext>
            </a:extLst>
          </p:cNvPr>
          <p:cNvSpPr txBox="1"/>
          <p:nvPr/>
        </p:nvSpPr>
        <p:spPr>
          <a:xfrm>
            <a:off x="683568" y="3255151"/>
            <a:ext cx="142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กรณีบรรจุใหม่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5" descr="C:\Users\pasikat\Desktop\orange-bullet.png">
            <a:extLst>
              <a:ext uri="{FF2B5EF4-FFF2-40B4-BE49-F238E27FC236}">
                <a16:creationId xmlns:a16="http://schemas.microsoft.com/office/drawing/2014/main" id="{F34AEBA8-B158-CD68-C60E-BB6B51902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32" y="4634823"/>
            <a:ext cx="40147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9294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A4B0F-21AA-3910-1FAF-1E00DB384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6CCA71-26DB-C112-AE58-440FA787C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18" y="256858"/>
            <a:ext cx="6357983" cy="4278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5EF95E-D7B1-DD55-0355-A39AC6FA83E7}"/>
              </a:ext>
            </a:extLst>
          </p:cNvPr>
          <p:cNvSpPr/>
          <p:nvPr/>
        </p:nvSpPr>
        <p:spPr>
          <a:xfrm>
            <a:off x="42418" y="74118"/>
            <a:ext cx="47456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การคำนวณโบนัสตามสัดส่วน  </a:t>
            </a:r>
            <a:endParaRPr lang="en-US" sz="4400" b="1" dirty="0">
              <a:ln w="0"/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E41B8-D56D-A110-3A6B-C28B2A83B493}"/>
              </a:ext>
            </a:extLst>
          </p:cNvPr>
          <p:cNvSpPr txBox="1"/>
          <p:nvPr/>
        </p:nvSpPr>
        <p:spPr>
          <a:xfrm>
            <a:off x="1979712" y="450064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อัตราเงินรางวัลให้ใช้อัตราเงินเดือน ณ วันที่รับเงินรางวัล 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 descr="C:\Users\pasikat\Desktop\fb7ea66a87caa9347b41aaee703510e7.png">
            <a:extLst>
              <a:ext uri="{FF2B5EF4-FFF2-40B4-BE49-F238E27FC236}">
                <a16:creationId xmlns:a16="http://schemas.microsoft.com/office/drawing/2014/main" id="{23F1D557-9511-247B-0A59-4841A3A3F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409" y="3441659"/>
            <a:ext cx="1823904" cy="162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8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028721-AE68-419A-8737-25A6D3788F5E}"/>
              </a:ext>
            </a:extLst>
          </p:cNvPr>
          <p:cNvSpPr txBox="1"/>
          <p:nvPr/>
        </p:nvSpPr>
        <p:spPr>
          <a:xfrm>
            <a:off x="0" y="3972079"/>
            <a:ext cx="895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อ้างอิงหลักเกณฑ์การซื้อบัตรโดยสารเครื่องบินตาม หนังสือกระทรวงการคลัง ด่วนที่สุด ที่ กค 0408.4/</a:t>
            </a:r>
            <a:r>
              <a:rPr lang="th-TH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ว 165 </a:t>
            </a:r>
            <a:r>
              <a:rPr lang="th-TH" b="1" dirty="0"/>
              <a:t>ลงวันที่ 22 ธ.ค. 2559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6471CA-19E2-4D3E-99BC-56B2B4151B40}"/>
              </a:ext>
            </a:extLst>
          </p:cNvPr>
          <p:cNvSpPr txBox="1">
            <a:spLocks/>
          </p:cNvSpPr>
          <p:nvPr/>
        </p:nvSpPr>
        <p:spPr>
          <a:xfrm>
            <a:off x="1" y="247904"/>
            <a:ext cx="8923763" cy="49437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th-TH"/>
            </a:defPPr>
            <a:lvl1pPr algn="ctr" latinLnBrk="1">
              <a:lnSpc>
                <a:spcPct val="80000"/>
              </a:lnSpc>
              <a:spcBef>
                <a:spcPct val="0"/>
              </a:spcBef>
              <a:buNone/>
              <a:defRPr sz="60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r>
              <a:rPr lang="th-TH" altLang="ko-KR" sz="2800" dirty="0">
                <a:effectLst/>
                <a:highlight>
                  <a:srgbClr val="E6E6E6"/>
                </a:highlight>
              </a:rPr>
              <a:t>การซื้อบัตรโดยสารเครื่องบินสำหรับการเดินทางไปราชการต่างประเทศ</a:t>
            </a:r>
            <a:endParaRPr lang="ko-KR" altLang="en-US" sz="2800" dirty="0">
              <a:effectLst/>
              <a:highlight>
                <a:srgbClr val="E6E6E6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834EF9-75DF-44C6-B7D0-7F198D449552}"/>
              </a:ext>
            </a:extLst>
          </p:cNvPr>
          <p:cNvSpPr txBox="1"/>
          <p:nvPr/>
        </p:nvSpPr>
        <p:spPr>
          <a:xfrm>
            <a:off x="732282" y="987574"/>
            <a:ext cx="74592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การซื้อบัตรโดยสารกับสายการบินอื่นหรือตัวแทนจำหน่าย</a:t>
            </a:r>
            <a:endParaRPr lang="en-US" sz="3200" b="1" dirty="0">
              <a:solidFill>
                <a:srgbClr val="0000FF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การบินไทยแจ้งว่า ไม่สามารถจัดบัตรโดยสารให้ได้ หรือจัดบัตรโดยสารให้</a:t>
            </a:r>
            <a:b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แต่ไม่สอดคล้องกับการเดินทางไปราชการ</a:t>
            </a:r>
          </a:p>
          <a:p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ราคาบัตรโดยสารฯ ถูกกว่าการบินไทยไม่น้อยกว่าร้อยละ 25 </a:t>
            </a:r>
            <a:b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(เทียบชั้น/เส้นทางและวันเดินทางเดียวกัน)</a:t>
            </a:r>
          </a:p>
          <a:p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การบินไทยไม่ตอบ </a:t>
            </a: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Email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ภายใน 3 วันทำการ</a:t>
            </a:r>
            <a:endParaRPr lang="th-TH" sz="2000" b="1" dirty="0">
              <a:solidFill>
                <a:srgbClr val="0000FF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>
                <a:solidFill>
                  <a:srgbClr val="FF0000"/>
                </a:solidFill>
                <a:highlight>
                  <a:srgbClr val="FFFFCC"/>
                </a:highligh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***ต้องมีหลักฐานเป็น </a:t>
            </a:r>
            <a:r>
              <a:rPr lang="en-US" sz="2000" b="1" dirty="0">
                <a:solidFill>
                  <a:srgbClr val="FF0000"/>
                </a:solidFill>
                <a:highlight>
                  <a:srgbClr val="FFFFCC"/>
                </a:highligh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e-mail </a:t>
            </a:r>
            <a:r>
              <a:rPr lang="th-TH" sz="2000" b="1" dirty="0">
                <a:solidFill>
                  <a:srgbClr val="FF0000"/>
                </a:solidFill>
                <a:highlight>
                  <a:srgbClr val="FFFFCC"/>
                </a:highligh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จากการบินไทยประกอบการเบิกจ่ายทุกครั้ง***</a:t>
            </a:r>
            <a:endParaRPr lang="en-US" sz="2400" b="1" dirty="0">
              <a:solidFill>
                <a:srgbClr val="FF0000"/>
              </a:solidFill>
              <a:highlight>
                <a:srgbClr val="FFFFCC"/>
              </a:highligh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6101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pasikat\Desktop\banca-electrónica.jpg">
            <a:extLst>
              <a:ext uri="{FF2B5EF4-FFF2-40B4-BE49-F238E27FC236}">
                <a16:creationId xmlns:a16="http://schemas.microsoft.com/office/drawing/2014/main" id="{193B4D39-6CF4-4468-BCEC-0D0D194A5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175" y="1108813"/>
            <a:ext cx="1518565" cy="13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D010BB-8338-4924-A34E-31C7AF97EBD2}"/>
              </a:ext>
            </a:extLst>
          </p:cNvPr>
          <p:cNvGrpSpPr/>
          <p:nvPr/>
        </p:nvGrpSpPr>
        <p:grpSpPr>
          <a:xfrm>
            <a:off x="323528" y="237847"/>
            <a:ext cx="8836446" cy="4494144"/>
            <a:chOff x="301208" y="667429"/>
            <a:chExt cx="9141785" cy="44941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A37F56-A11A-4E8C-81D6-33681EE505BA}"/>
                </a:ext>
              </a:extLst>
            </p:cNvPr>
            <p:cNvSpPr txBox="1"/>
            <p:nvPr/>
          </p:nvSpPr>
          <p:spPr>
            <a:xfrm>
              <a:off x="301208" y="2263251"/>
              <a:ext cx="74765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นางสมใจ บรรจุวันที่ 3 ต.ค. 67 ได้รับอัตราค่าจ้างเดือนละ 1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000 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USD</a:t>
              </a:r>
              <a:b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กำหนดจ่ายเงินรางวัลวันที่ 25 ธ.ค. 67 นางสมใจจะได้รับเงินรางวัลเท่าใด</a:t>
              </a:r>
              <a:endParaRPr lang="th-TH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25EB0A-6409-4A45-8C47-2DF7DFBF1255}"/>
                </a:ext>
              </a:extLst>
            </p:cNvPr>
            <p:cNvSpPr txBox="1"/>
            <p:nvPr/>
          </p:nvSpPr>
          <p:spPr>
            <a:xfrm>
              <a:off x="5003504" y="782937"/>
              <a:ext cx="4439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คำนวณโดยใช้เครื่องคิดเลขทศนิยม 4 ตำแหน่ง </a:t>
              </a:r>
              <a:b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เมื่อได้คำตอบสุดท้ายให้ตัดทิ้งเหลือทศนิยม 2 ตำแหน่ง </a:t>
              </a:r>
              <a:r>
                <a:rPr lang="en-US" sz="20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!!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867EB9-4A7F-4CE6-8929-478E8E7EC21C}"/>
                </a:ext>
              </a:extLst>
            </p:cNvPr>
            <p:cNvSpPr txBox="1"/>
            <p:nvPr/>
          </p:nvSpPr>
          <p:spPr>
            <a:xfrm>
              <a:off x="1567643" y="3345692"/>
              <a:ext cx="747653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วันที่ 3 – 31 ต.ค. 67 เท่ากับ 29 วัน 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1,000</a:t>
              </a:r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12/</a:t>
              </a:r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31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x</a:t>
              </a:r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29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= 77.95</a:t>
              </a:r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69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USD</a:t>
              </a:r>
              <a:endParaRPr lang="th-TH" sz="28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เดือน พ.ย. – ธ.ค. เท่ากับ 2 เดือน     1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,000</a:t>
              </a:r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/12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x</a:t>
              </a:r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 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=</a:t>
              </a:r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166.6666 USD</a:t>
              </a:r>
            </a:p>
            <a:p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นางสมใจจะได้รับเงินรางวัล        77.95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69</a:t>
              </a:r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+ 166.66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66</a:t>
              </a:r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=</a:t>
              </a:r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244.6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236 USD</a:t>
              </a:r>
              <a:r>
                <a:rPr lang="th-TH" sz="2800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ดังนั้น    </a:t>
              </a:r>
              <a:r>
                <a:rPr lang="th-TH" sz="2800" b="1" u="sng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เงินโบนัสตามสัดส่วนเท่ากับ 244.62 </a:t>
              </a:r>
              <a:r>
                <a:rPr lang="en-US" sz="2800" b="1" u="sng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USD</a:t>
              </a:r>
              <a:endParaRPr lang="th-TH" sz="2800" b="1" u="sng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E3643A47-5243-4808-870A-E6C3F7F212D8}"/>
                </a:ext>
              </a:extLst>
            </p:cNvPr>
            <p:cNvSpPr/>
            <p:nvPr/>
          </p:nvSpPr>
          <p:spPr>
            <a:xfrm>
              <a:off x="4963514" y="667429"/>
              <a:ext cx="4176464" cy="864096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B616F5A-FA41-41B7-AAEE-E3DC3025E6B9}"/>
              </a:ext>
            </a:extLst>
          </p:cNvPr>
          <p:cNvSpPr txBox="1"/>
          <p:nvPr/>
        </p:nvSpPr>
        <p:spPr>
          <a:xfrm>
            <a:off x="276922" y="1122880"/>
            <a:ext cx="170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3DA989-D92D-40CB-9176-800A0BEFCEFB}"/>
              </a:ext>
            </a:extLst>
          </p:cNvPr>
          <p:cNvSpPr/>
          <p:nvPr/>
        </p:nvSpPr>
        <p:spPr>
          <a:xfrm>
            <a:off x="1" y="290142"/>
            <a:ext cx="47456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การคำนวณโบนัสตามสัดส่วน  </a:t>
            </a:r>
            <a:endParaRPr lang="en-US" sz="4400" b="1" dirty="0">
              <a:ln w="0"/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4" name="Picture 5" descr="C:\Users\pasikat\Desktop\orange-bullet.png">
            <a:extLst>
              <a:ext uri="{FF2B5EF4-FFF2-40B4-BE49-F238E27FC236}">
                <a16:creationId xmlns:a16="http://schemas.microsoft.com/office/drawing/2014/main" id="{3E141360-69AE-4FDA-86B2-DA2128F3D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57" y="3707492"/>
            <a:ext cx="40147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294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8">
            <a:extLst>
              <a:ext uri="{FF2B5EF4-FFF2-40B4-BE49-F238E27FC236}">
                <a16:creationId xmlns:a16="http://schemas.microsoft.com/office/drawing/2014/main" id="{C15EA447-F2CF-4D4B-BF60-B92A8E1D7F59}"/>
              </a:ext>
            </a:extLst>
          </p:cNvPr>
          <p:cNvSpPr/>
          <p:nvPr/>
        </p:nvSpPr>
        <p:spPr>
          <a:xfrm>
            <a:off x="176673" y="51471"/>
            <a:ext cx="7131632" cy="468662"/>
          </a:xfrm>
          <a:prstGeom prst="chevron">
            <a:avLst>
              <a:gd name="adj" fmla="val 44855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5755C-DE00-4997-8F9E-03B31BFA1232}"/>
              </a:ext>
            </a:extLst>
          </p:cNvPr>
          <p:cNvSpPr txBox="1"/>
          <p:nvPr/>
        </p:nvSpPr>
        <p:spPr>
          <a:xfrm>
            <a:off x="1170768" y="2405643"/>
            <a:ext cx="75056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ค่าล่วงเวลา </a:t>
            </a:r>
            <a:r>
              <a:rPr lang="th-TH" sz="24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กระทรวงฯ ส่งเงินให้เพียงครั้งเดียว ต้องขอให้ครอบคลุมถึงสิ้นปีงบประมาณ</a:t>
            </a:r>
            <a:endParaRPr lang="th-TH" sz="32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เหตุผล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ความจำเป็น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ที่งบประมาณไม่เพียงพอ และ/หรือที่ต้องเบิกจ่ายในอนาคต</a:t>
            </a:r>
          </a:p>
          <a:p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ค่าล่วงเวลาที่ได้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รับจัดสรร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เบิกจ่าย / คงเหลือ (รายเดือน)    </a:t>
            </a:r>
          </a:p>
          <a:p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ค่าล่วงเวลาที่จะขอรับจัดสรร (กระดาษทำการ)</a:t>
            </a:r>
          </a:p>
          <a:p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บัญชีคุมงบประมาณ (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Report06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(ทุกรายการ)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หนังสือ/โทรเลข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อนุมัติหลักการ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จ่ายค่าล่วงเวลา</a:t>
            </a:r>
            <a:endParaRPr lang="th-TH" sz="2800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42A8F-F700-438D-AAF5-1699F902067C}"/>
              </a:ext>
            </a:extLst>
          </p:cNvPr>
          <p:cNvSpPr txBox="1"/>
          <p:nvPr/>
        </p:nvSpPr>
        <p:spPr>
          <a:xfrm>
            <a:off x="539553" y="520133"/>
            <a:ext cx="8604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ค่าจ้างลูกจ้าง เงินประกันสังคม และ/หรือเงินค่าตอบแทนอื่น</a:t>
            </a:r>
          </a:p>
          <a:p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</a:t>
            </a:r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ความจำเป็น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ที่งบประมาณไม่เพียงพอ (กรณีขาดทุนอัตราแลกเปลี่ยน ให้แนบหลักฐานการจ่ายแลก)</a:t>
            </a:r>
            <a:b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เงินค่าจ้างที่ได้</a:t>
            </a:r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รับจัดสรร 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เบิกจ่าย / คงเหลือ (รายเดือน)</a:t>
            </a:r>
          </a:p>
          <a:p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ประมาณการ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ค่าจ้างที่จะขอรับจัดสรร หรือจำนวนที่ยังขาด</a:t>
            </a:r>
          </a:p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บัญชีคุมงบประมาณ (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Report06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(ทุกรายการ)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6B4301-26F8-46E2-839B-CB53422A7405}"/>
              </a:ext>
            </a:extLst>
          </p:cNvPr>
          <p:cNvSpPr txBox="1"/>
          <p:nvPr/>
        </p:nvSpPr>
        <p:spPr>
          <a:xfrm>
            <a:off x="395536" y="51471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ขอรับเงินงบประมาณเพิ่มเติม 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รายละเอียดในโทรเลข ดังนี้</a:t>
            </a:r>
          </a:p>
        </p:txBody>
      </p:sp>
      <p:pic>
        <p:nvPicPr>
          <p:cNvPr id="16" name="Picture 5" descr="C:\Users\pasikat\Desktop\orange-bullet.png">
            <a:extLst>
              <a:ext uri="{FF2B5EF4-FFF2-40B4-BE49-F238E27FC236}">
                <a16:creationId xmlns:a16="http://schemas.microsoft.com/office/drawing/2014/main" id="{8FAC5579-38BC-4CE1-98C0-B5EFF796E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6" y="1116572"/>
            <a:ext cx="292831" cy="2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Users\pasikat\Desktop\orange-bullet.png">
            <a:extLst>
              <a:ext uri="{FF2B5EF4-FFF2-40B4-BE49-F238E27FC236}">
                <a16:creationId xmlns:a16="http://schemas.microsoft.com/office/drawing/2014/main" id="{D6585374-D6A6-4CDB-9F4D-2B010EEE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003799"/>
            <a:ext cx="292831" cy="2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Users\pasikat\Desktop\orange-bullet.png">
            <a:extLst>
              <a:ext uri="{FF2B5EF4-FFF2-40B4-BE49-F238E27FC236}">
                <a16:creationId xmlns:a16="http://schemas.microsoft.com/office/drawing/2014/main" id="{6BCC56DC-2298-4048-93E4-9CEFB4769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2" y="1467599"/>
            <a:ext cx="292831" cy="2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:\Users\pasikat\Desktop\orange-bullet.png">
            <a:extLst>
              <a:ext uri="{FF2B5EF4-FFF2-40B4-BE49-F238E27FC236}">
                <a16:creationId xmlns:a16="http://schemas.microsoft.com/office/drawing/2014/main" id="{F1469563-E84A-41FF-9F0B-D43AB5C0C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9" y="1818626"/>
            <a:ext cx="292831" cy="2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C:\Users\pasikat\Desktop\orange-bullet.png">
            <a:extLst>
              <a:ext uri="{FF2B5EF4-FFF2-40B4-BE49-F238E27FC236}">
                <a16:creationId xmlns:a16="http://schemas.microsoft.com/office/drawing/2014/main" id="{D3C6E903-91B6-4F3C-AF25-81AC92A03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6" y="2169653"/>
            <a:ext cx="292831" cy="2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:\Users\pasikat\Desktop\orange-bullet.png">
            <a:extLst>
              <a:ext uri="{FF2B5EF4-FFF2-40B4-BE49-F238E27FC236}">
                <a16:creationId xmlns:a16="http://schemas.microsoft.com/office/drawing/2014/main" id="{F6EF64CD-2E04-4170-9990-B00D87DE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32503"/>
            <a:ext cx="292831" cy="2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C:\Users\pasikat\Desktop\orange-bullet.png">
            <a:extLst>
              <a:ext uri="{FF2B5EF4-FFF2-40B4-BE49-F238E27FC236}">
                <a16:creationId xmlns:a16="http://schemas.microsoft.com/office/drawing/2014/main" id="{CBDD43F9-61BF-4C0F-860A-C954D6B12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84" y="3684542"/>
            <a:ext cx="292831" cy="2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:\Users\pasikat\Desktop\orange-bullet.png">
            <a:extLst>
              <a:ext uri="{FF2B5EF4-FFF2-40B4-BE49-F238E27FC236}">
                <a16:creationId xmlns:a16="http://schemas.microsoft.com/office/drawing/2014/main" id="{A64118FC-788F-4BB2-A344-03F05F033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84" y="4036583"/>
            <a:ext cx="292831" cy="2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C:\Users\pasikat\Desktop\orange-bullet.png">
            <a:extLst>
              <a:ext uri="{FF2B5EF4-FFF2-40B4-BE49-F238E27FC236}">
                <a16:creationId xmlns:a16="http://schemas.microsoft.com/office/drawing/2014/main" id="{280DB9FC-968B-43D6-8458-DBFFE538B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365287"/>
            <a:ext cx="292831" cy="2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AE3381-1F98-4F83-B261-84BFF71D7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192" y="2230952"/>
            <a:ext cx="161948" cy="581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9E5C39C-3014-4EF9-A330-98140560E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478" y="2230127"/>
            <a:ext cx="161948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787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그룹 298">
            <a:extLst>
              <a:ext uri="{FF2B5EF4-FFF2-40B4-BE49-F238E27FC236}">
                <a16:creationId xmlns:a16="http://schemas.microsoft.com/office/drawing/2014/main" id="{35402EEE-AA41-4F62-BC14-3A684B01140C}"/>
              </a:ext>
            </a:extLst>
          </p:cNvPr>
          <p:cNvGrpSpPr/>
          <p:nvPr/>
        </p:nvGrpSpPr>
        <p:grpSpPr>
          <a:xfrm>
            <a:off x="3768932" y="1534944"/>
            <a:ext cx="5109877" cy="2981022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00" name="Freeform 8">
              <a:extLst>
                <a:ext uri="{FF2B5EF4-FFF2-40B4-BE49-F238E27FC236}">
                  <a16:creationId xmlns:a16="http://schemas.microsoft.com/office/drawing/2014/main" id="{5F2332E8-FD47-4B0B-8970-F0D879CD6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latinLnBrk="0"/>
              <a:endParaRPr lang="ko-KR" altLang="en-US" sz="280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301" name="Freeform 9">
              <a:extLst>
                <a:ext uri="{FF2B5EF4-FFF2-40B4-BE49-F238E27FC236}">
                  <a16:creationId xmlns:a16="http://schemas.microsoft.com/office/drawing/2014/main" id="{9542E9E5-9357-4670-B570-0F6F8CA51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latinLnBrk="0"/>
              <a:endParaRPr lang="ko-KR" altLang="en-US" sz="280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302" name="Freeform 10">
              <a:extLst>
                <a:ext uri="{FF2B5EF4-FFF2-40B4-BE49-F238E27FC236}">
                  <a16:creationId xmlns:a16="http://schemas.microsoft.com/office/drawing/2014/main" id="{78947DCF-33D8-48F0-AF67-3EC682350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latinLnBrk="0"/>
              <a:endParaRPr lang="ko-KR" altLang="en-US" sz="280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303" name="Freeform 11">
              <a:extLst>
                <a:ext uri="{FF2B5EF4-FFF2-40B4-BE49-F238E27FC236}">
                  <a16:creationId xmlns:a16="http://schemas.microsoft.com/office/drawing/2014/main" id="{E30F65C3-8595-4803-A94B-3810EC4DA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latinLnBrk="0"/>
              <a:endParaRPr lang="ko-KR" altLang="en-US" sz="280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  <p:sp>
        <p:nvSpPr>
          <p:cNvPr id="27" name="Teardrop 6"/>
          <p:cNvSpPr/>
          <p:nvPr/>
        </p:nvSpPr>
        <p:spPr>
          <a:xfrm rot="8100000">
            <a:off x="5168259" y="3285639"/>
            <a:ext cx="445195" cy="44519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/>
            <a:endParaRPr lang="ko-KR" altLang="en-US" sz="280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8" name="Teardrop 6"/>
          <p:cNvSpPr/>
          <p:nvPr/>
        </p:nvSpPr>
        <p:spPr>
          <a:xfrm rot="8100000">
            <a:off x="7320777" y="2455215"/>
            <a:ext cx="573256" cy="57325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/>
            <a:endParaRPr lang="ko-KR" altLang="en-US" sz="280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9" name="Teardrop 6"/>
          <p:cNvSpPr/>
          <p:nvPr/>
        </p:nvSpPr>
        <p:spPr>
          <a:xfrm rot="8100000">
            <a:off x="4582348" y="2392816"/>
            <a:ext cx="271974" cy="27197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/>
            <a:endParaRPr lang="ko-KR" altLang="en-US" sz="280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C69A271-DABE-486E-A74E-013BF7074F2C}"/>
              </a:ext>
            </a:extLst>
          </p:cNvPr>
          <p:cNvSpPr txBox="1">
            <a:spLocks/>
          </p:cNvSpPr>
          <p:nvPr/>
        </p:nvSpPr>
        <p:spPr>
          <a:xfrm>
            <a:off x="-160209" y="556733"/>
            <a:ext cx="6840760" cy="7908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en-US" sz="9600" dirty="0">
                <a:solidFill>
                  <a:srgbClr val="44546A">
                    <a:lumMod val="75000"/>
                  </a:srgbClr>
                </a:solidFill>
                <a:latin typeface="Baskerville Old Face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920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6471CA-19E2-4D3E-99BC-56B2B4151B40}"/>
              </a:ext>
            </a:extLst>
          </p:cNvPr>
          <p:cNvSpPr txBox="1">
            <a:spLocks/>
          </p:cNvSpPr>
          <p:nvPr/>
        </p:nvSpPr>
        <p:spPr>
          <a:xfrm>
            <a:off x="107504" y="247904"/>
            <a:ext cx="8923763" cy="49437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th-TH"/>
            </a:defPPr>
            <a:lvl1pPr algn="ctr" latinLnBrk="1">
              <a:lnSpc>
                <a:spcPct val="80000"/>
              </a:lnSpc>
              <a:spcBef>
                <a:spcPct val="0"/>
              </a:spcBef>
              <a:buNone/>
              <a:defRPr sz="60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r>
              <a:rPr lang="th-TH" altLang="ko-KR" sz="2800" dirty="0">
                <a:effectLst/>
                <a:highlight>
                  <a:srgbClr val="E6E6E6"/>
                </a:highlight>
              </a:rPr>
              <a:t>การซื้อบัตรโดยสารเครื่องบินสำหรับการเดินทางไปราชการต่างประเทศ</a:t>
            </a:r>
            <a:endParaRPr lang="ko-KR" altLang="en-US" sz="2800" dirty="0">
              <a:effectLst/>
              <a:highlight>
                <a:srgbClr val="E6E6E6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834EF9-75DF-44C6-B7D0-7F198D449552}"/>
              </a:ext>
            </a:extLst>
          </p:cNvPr>
          <p:cNvSpPr txBox="1"/>
          <p:nvPr/>
        </p:nvSpPr>
        <p:spPr>
          <a:xfrm>
            <a:off x="248989" y="742280"/>
            <a:ext cx="84249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ตัวอย่างบริษัทตัวแทนจำหน่ายตั๋วโดยสารเครื่องบินสายการบินอื่น</a:t>
            </a:r>
          </a:p>
          <a:p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ที่มีข้อมูลหลักผู้ขายกับกระทรวงฯ ซึ่งสามารถให้บริษัทตัวแทนวางบิลชำระเงินที่สำนักบริหารการคลังได้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5CF9DF-B64B-46B4-A877-3EB0D2348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103543"/>
              </p:ext>
            </p:extLst>
          </p:nvPr>
        </p:nvGraphicFramePr>
        <p:xfrm>
          <a:off x="611560" y="1635646"/>
          <a:ext cx="7344816" cy="2252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419">
                  <a:extLst>
                    <a:ext uri="{9D8B030D-6E8A-4147-A177-3AD203B41FA5}">
                      <a16:colId xmlns:a16="http://schemas.microsoft.com/office/drawing/2014/main" val="2783599469"/>
                    </a:ext>
                  </a:extLst>
                </a:gridCol>
                <a:gridCol w="3409397">
                  <a:extLst>
                    <a:ext uri="{9D8B030D-6E8A-4147-A177-3AD203B41FA5}">
                      <a16:colId xmlns:a16="http://schemas.microsoft.com/office/drawing/2014/main" val="3619982559"/>
                    </a:ext>
                  </a:extLst>
                </a:gridCol>
              </a:tblGrid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ซีทัวร์ จำกัด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แพนแอร์ ทราเวล เซอร์วิส จำกัด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5045736"/>
                  </a:ext>
                </a:extLst>
              </a:tr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หจก. บี.พี.เอ็ม.แทรเวิล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วันเดอร์ฟูล เวิลด์ไวด์ จำกัด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58559874"/>
                  </a:ext>
                </a:extLst>
              </a:tr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รีเกล อินเตอร์เนชั่นแนล </a:t>
                      </a:r>
                      <a:r>
                        <a:rPr lang="th-TH" sz="1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แทรเวล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จำกัด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บางกอกแอร์ทัวร์ (1988) จำกัด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8848256"/>
                  </a:ext>
                </a:extLst>
              </a:tr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ตันธนา จำกัด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ซีที. ทราเวล (2022) จำกัด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5211558"/>
                  </a:ext>
                </a:extLst>
              </a:tr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บิ๊กแมน อะราวน์ด เดอะ เวิลด์ จำกัด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ชิน</a:t>
                      </a:r>
                      <a:r>
                        <a:rPr lang="th-TH" sz="1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จำกัด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7397013"/>
                  </a:ext>
                </a:extLst>
              </a:tr>
              <a:tr h="375473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บริษัท แอ</a:t>
                      </a:r>
                      <a:r>
                        <a:rPr lang="th-TH" sz="1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โกลเบิล จำกัด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11420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3AC4DF-3C61-44F2-A86F-DC4B815ABDDB}"/>
              </a:ext>
            </a:extLst>
          </p:cNvPr>
          <p:cNvSpPr txBox="1"/>
          <p:nvPr/>
        </p:nvSpPr>
        <p:spPr>
          <a:xfrm>
            <a:off x="1953516" y="4003509"/>
            <a:ext cx="417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การวางบิลค่าบัตรโดยสารเครื่องบินของบริษัทตัวแทน</a:t>
            </a:r>
          </a:p>
          <a:p>
            <a:pPr algn="ctr"/>
            <a:r>
              <a:rPr lang="th-TH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ต้องแนบหนังสือขอออกบัตรโดยสาร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ที่ออกโดยสำนักบริหารการคลัง</a:t>
            </a:r>
          </a:p>
        </p:txBody>
      </p:sp>
    </p:spTree>
    <p:extLst>
      <p:ext uri="{BB962C8B-B14F-4D97-AF65-F5344CB8AC3E}">
        <p14:creationId xmlns:p14="http://schemas.microsoft.com/office/powerpoint/2010/main" val="369897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9172C6-1BE7-4140-B35E-94FD6748461A}"/>
              </a:ext>
            </a:extLst>
          </p:cNvPr>
          <p:cNvSpPr txBox="1"/>
          <p:nvPr/>
        </p:nvSpPr>
        <p:spPr>
          <a:xfrm>
            <a:off x="243131" y="1060162"/>
            <a:ext cx="501874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Symbol" panose="05050102010706020507" pitchFamily="18" charset="2"/>
              <a:buChar char=""/>
            </a:pPr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ข้าราชการ</a:t>
            </a:r>
            <a:endParaRPr lang="en-US" sz="2800" b="1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600075" lvl="1" indent="-257175">
              <a:buSzPts val="2000"/>
              <a:buFont typeface="Angsana New" panose="02020603050405020304" pitchFamily="18" charset="-34"/>
              <a:buChar char="-"/>
            </a:pPr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สำเนาคำสั่ง</a:t>
            </a:r>
            <a:endParaRPr lang="en-US" sz="2800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600075" lvl="1" indent="-257175">
              <a:buSzPts val="2000"/>
              <a:buFont typeface="Angsana New" panose="02020603050405020304" pitchFamily="18" charset="-34"/>
              <a:buChar char="-"/>
            </a:pPr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สำเนาบัตรประจำตัวประชาชน หรือบัตร ขรก.</a:t>
            </a:r>
            <a:endParaRPr lang="en-US" sz="2800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คู่สมรส</a:t>
            </a:r>
            <a:endParaRPr lang="en-US" sz="2800" b="1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600075" lvl="1" indent="-257175">
              <a:buSzPts val="2000"/>
              <a:buFont typeface="Angsana New" panose="02020603050405020304" pitchFamily="18" charset="-34"/>
              <a:buChar char="-"/>
            </a:pPr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สำเนาทะเบียนสมรส</a:t>
            </a:r>
            <a:endParaRPr lang="en-US" sz="2800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600075" lvl="1" indent="-257175">
              <a:buSzPts val="2000"/>
              <a:buFont typeface="Angsana New" panose="02020603050405020304" pitchFamily="18" charset="-34"/>
              <a:buChar char="-"/>
            </a:pPr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สำเนาบัตรประชาชนหรือหนังสือเดินทาง</a:t>
            </a:r>
            <a:endParaRPr lang="en-US" sz="2800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600075" lvl="1" indent="-257175">
              <a:buSzPts val="2000"/>
              <a:buFont typeface="Angsana New" panose="02020603050405020304" pitchFamily="18" charset="-34"/>
              <a:buChar char="-"/>
            </a:pPr>
            <a:r>
              <a:rPr lang="th-TH" sz="3200" b="1" u="sng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หนังสืออนุมัติให้ลาติดตาม</a:t>
            </a:r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จากต้นสังกัด</a:t>
            </a:r>
            <a:b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ของคู่สมรส</a:t>
            </a:r>
            <a:endParaRPr lang="en-US" sz="2800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FFE03-6C4B-49A4-A112-DBF168A0A15B}"/>
              </a:ext>
            </a:extLst>
          </p:cNvPr>
          <p:cNvSpPr txBox="1"/>
          <p:nvPr/>
        </p:nvSpPr>
        <p:spPr>
          <a:xfrm>
            <a:off x="5076056" y="1060162"/>
            <a:ext cx="38477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Symbol" panose="05050102010706020507" pitchFamily="18" charset="2"/>
              <a:buChar char=""/>
            </a:pPr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บุตร</a:t>
            </a:r>
            <a:endParaRPr lang="en-US" sz="2800" b="1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600075" lvl="1" indent="-257175">
              <a:buSzPts val="2000"/>
              <a:buFont typeface="Angsana New" panose="02020603050405020304" pitchFamily="18" charset="-34"/>
              <a:buChar char="-"/>
            </a:pPr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สำเนาสูติบัตร</a:t>
            </a:r>
            <a:endParaRPr lang="en-US" sz="2800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600075" lvl="1" indent="-257175">
              <a:buSzPts val="2000"/>
              <a:buFont typeface="Angsana New" panose="02020603050405020304" pitchFamily="18" charset="-34"/>
              <a:buChar char="-"/>
            </a:pPr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สำเนาบัตรประชาชนหรือหนังสือเดินทาง</a:t>
            </a:r>
            <a:endParaRPr lang="en-US" sz="2800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ผู้ติดตาม</a:t>
            </a:r>
            <a:endParaRPr lang="en-US" sz="2800" b="1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600075" lvl="1" indent="-257175">
              <a:buSzPts val="2000"/>
              <a:buFont typeface="Angsana New" panose="02020603050405020304" pitchFamily="18" charset="-34"/>
              <a:buChar char="-"/>
            </a:pPr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สำเนาบัตรประชาชน</a:t>
            </a:r>
            <a:endParaRPr lang="en-US" sz="2800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600075" lvl="1" indent="-257175">
              <a:buSzPts val="2000"/>
              <a:buFont typeface="Angsana New" panose="02020603050405020304" pitchFamily="18" charset="-34"/>
              <a:buChar char="-"/>
            </a:pPr>
            <a:r>
              <a:rPr lang="th-TH" sz="2800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สำเนาทะเบียนบ้านหรือหนังสือเดินทาง</a:t>
            </a:r>
            <a:endParaRPr lang="en-US" sz="2800" dirty="0">
              <a:solidFill>
                <a:srgbClr val="008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CCC168-21F4-47D2-915F-B1C98F099715}"/>
              </a:ext>
            </a:extLst>
          </p:cNvPr>
          <p:cNvSpPr txBox="1">
            <a:spLocks/>
          </p:cNvSpPr>
          <p:nvPr/>
        </p:nvSpPr>
        <p:spPr>
          <a:xfrm>
            <a:off x="1" y="190656"/>
            <a:ext cx="8923763" cy="49437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th-TH"/>
            </a:defPPr>
            <a:lvl1pPr algn="ctr" latinLnBrk="1">
              <a:lnSpc>
                <a:spcPct val="80000"/>
              </a:lnSpc>
              <a:spcBef>
                <a:spcPct val="0"/>
              </a:spcBef>
              <a:buNone/>
              <a:defRPr sz="60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r>
              <a:rPr lang="th-TH" altLang="ko-KR" sz="4050" dirty="0">
                <a:solidFill>
                  <a:srgbClr val="008000"/>
                </a:solidFill>
              </a:rPr>
              <a:t>เอกสารแนบบันทึกขอเบิก 1 ชุด </a:t>
            </a:r>
            <a:br>
              <a:rPr lang="th-TH" altLang="ko-KR" sz="4050" dirty="0">
                <a:solidFill>
                  <a:srgbClr val="008000"/>
                </a:solidFill>
              </a:rPr>
            </a:br>
            <a:r>
              <a:rPr lang="th-TH" altLang="ko-KR" sz="3000" dirty="0">
                <a:solidFill>
                  <a:srgbClr val="008000"/>
                </a:solidFill>
              </a:rPr>
              <a:t>(ลงนามรับรองสำเนาทุกฉบับ)</a:t>
            </a:r>
            <a:endParaRPr lang="ko-KR" altLang="en-US" sz="405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6781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5536</Words>
  <Application>Microsoft Office PowerPoint</Application>
  <PresentationFormat>On-screen Show (16:9)</PresentationFormat>
  <Paragraphs>518</Paragraphs>
  <Slides>72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맑은 고딕</vt:lpstr>
      <vt:lpstr>Angsana New</vt:lpstr>
      <vt:lpstr>AngsanaUPC</vt:lpstr>
      <vt:lpstr>Arial</vt:lpstr>
      <vt:lpstr>Baskerville Old Face</vt:lpstr>
      <vt:lpstr>BrowalliaUPC</vt:lpstr>
      <vt:lpstr>Calibri</vt:lpstr>
      <vt:lpstr>Calibri Light</vt:lpstr>
      <vt:lpstr>Symbol</vt:lpstr>
      <vt:lpstr>TH SarabunPSK</vt:lpstr>
      <vt:lpstr>Times New Roman</vt:lpstr>
      <vt:lpstr>Wingdings</vt:lpstr>
      <vt:lpstr>Contents Slide Master</vt:lpstr>
      <vt:lpstr>Section Break Slide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ขั้นตอนการเช่าบ้านหลังแรก</vt:lpstr>
      <vt:lpstr>รายละเอียดที่ต้องแจ้งในโทรเลข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ค่าใช้จ่ายที่ไม่สามารถเบิกได้</vt:lpstr>
      <vt:lpstr>PowerPoint Presentation</vt:lpstr>
      <vt:lpstr>PowerPoint Presentation</vt:lpstr>
      <vt:lpstr>เมื่อสิ้นสุดสัญญาเช่าบ้าน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การเช่าอาคารที่ทำการและทำเนียบ</vt:lpstr>
      <vt:lpstr>การเช่าอาคารที่ทำการและทำเนียบ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Tueanjai Khwanyuen</cp:lastModifiedBy>
  <cp:revision>368</cp:revision>
  <cp:lastPrinted>2025-10-26T23:40:46Z</cp:lastPrinted>
  <dcterms:created xsi:type="dcterms:W3CDTF">2016-12-01T00:32:25Z</dcterms:created>
  <dcterms:modified xsi:type="dcterms:W3CDTF">2025-10-27T03:17:06Z</dcterms:modified>
</cp:coreProperties>
</file>